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</p:sldIdLst>
  <p:sldSz cy="6858000" cx="12192000"/>
  <p:notesSz cx="6858000" cy="9144000"/>
  <p:embeddedFontLst>
    <p:embeddedFont>
      <p:font typeface="Lato"/>
      <p:regular r:id="rId7"/>
      <p:bold r:id="rId8"/>
      <p:italic r:id="rId9"/>
      <p:boldItalic r:id="rId1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10" Type="http://schemas.openxmlformats.org/officeDocument/2006/relationships/font" Target="fonts/Lato-boldItalic.fntdata"/><Relationship Id="rId9" Type="http://schemas.openxmlformats.org/officeDocument/2006/relationships/font" Target="fonts/Lato-italic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font" Target="fonts/Lato-regular.fntdata"/><Relationship Id="rId8" Type="http://schemas.openxmlformats.org/officeDocument/2006/relationships/font" Target="fonts/Lato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" name="Google Shape;8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2488434c96b_0_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2488434c96b_0_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g2488434c96b_0_1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5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6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6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2" name="Google Shape;62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1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2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oogle Shape;89;p13"/>
          <p:cNvGrpSpPr/>
          <p:nvPr/>
        </p:nvGrpSpPr>
        <p:grpSpPr>
          <a:xfrm>
            <a:off x="1445743" y="2504668"/>
            <a:ext cx="9701277" cy="3743079"/>
            <a:chOff x="9525" y="0"/>
            <a:chExt cx="9701366" cy="3743325"/>
          </a:xfrm>
        </p:grpSpPr>
        <p:sp>
          <p:nvSpPr>
            <p:cNvPr id="90" name="Google Shape;90;p13"/>
            <p:cNvSpPr/>
            <p:nvPr/>
          </p:nvSpPr>
          <p:spPr>
            <a:xfrm>
              <a:off x="2181225" y="0"/>
              <a:ext cx="7529666" cy="3743325"/>
            </a:xfrm>
            <a:custGeom>
              <a:rect b="b" l="l" r="r" t="t"/>
              <a:pathLst>
                <a:path extrusionOk="0" h="6175" w="5770">
                  <a:moveTo>
                    <a:pt x="2094" y="6175"/>
                  </a:moveTo>
                  <a:cubicBezTo>
                    <a:pt x="2082" y="6175"/>
                    <a:pt x="2070" y="6169"/>
                    <a:pt x="2059" y="6169"/>
                  </a:cubicBezTo>
                  <a:cubicBezTo>
                    <a:pt x="1667" y="6130"/>
                    <a:pt x="1346" y="5440"/>
                    <a:pt x="1328" y="4590"/>
                  </a:cubicBezTo>
                  <a:cubicBezTo>
                    <a:pt x="1316" y="4136"/>
                    <a:pt x="1394" y="3702"/>
                    <a:pt x="1539" y="3370"/>
                  </a:cubicBezTo>
                  <a:cubicBezTo>
                    <a:pt x="1684" y="3038"/>
                    <a:pt x="1883" y="2860"/>
                    <a:pt x="2097" y="2860"/>
                  </a:cubicBezTo>
                  <a:cubicBezTo>
                    <a:pt x="2249" y="2860"/>
                    <a:pt x="2394" y="2724"/>
                    <a:pt x="2498" y="2489"/>
                  </a:cubicBezTo>
                  <a:cubicBezTo>
                    <a:pt x="2605" y="2245"/>
                    <a:pt x="2658" y="1932"/>
                    <a:pt x="2652" y="1599"/>
                  </a:cubicBezTo>
                  <a:cubicBezTo>
                    <a:pt x="2641" y="994"/>
                    <a:pt x="2406" y="488"/>
                    <a:pt x="2124" y="463"/>
                  </a:cubicBezTo>
                  <a:cubicBezTo>
                    <a:pt x="1970" y="450"/>
                    <a:pt x="1824" y="565"/>
                    <a:pt x="1711" y="795"/>
                  </a:cubicBezTo>
                  <a:cubicBezTo>
                    <a:pt x="1601" y="1018"/>
                    <a:pt x="1539" y="1326"/>
                    <a:pt x="1539" y="1658"/>
                  </a:cubicBezTo>
                  <a:cubicBezTo>
                    <a:pt x="1539" y="2118"/>
                    <a:pt x="1456" y="2540"/>
                    <a:pt x="1301" y="2860"/>
                  </a:cubicBezTo>
                  <a:cubicBezTo>
                    <a:pt x="1147" y="3172"/>
                    <a:pt x="945" y="3339"/>
                    <a:pt x="735" y="3313"/>
                  </a:cubicBezTo>
                  <a:cubicBezTo>
                    <a:pt x="340" y="3275"/>
                    <a:pt x="20" y="2584"/>
                    <a:pt x="2" y="1734"/>
                  </a:cubicBezTo>
                  <a:cubicBezTo>
                    <a:pt x="-10" y="1281"/>
                    <a:pt x="67" y="847"/>
                    <a:pt x="213" y="515"/>
                  </a:cubicBezTo>
                  <a:cubicBezTo>
                    <a:pt x="274" y="365"/>
                    <a:pt x="367" y="634"/>
                    <a:pt x="367" y="834"/>
                  </a:cubicBezTo>
                  <a:cubicBezTo>
                    <a:pt x="260" y="1070"/>
                    <a:pt x="207" y="1384"/>
                    <a:pt x="216" y="1715"/>
                  </a:cubicBezTo>
                  <a:cubicBezTo>
                    <a:pt x="228" y="2328"/>
                    <a:pt x="459" y="2827"/>
                    <a:pt x="744" y="2853"/>
                  </a:cubicBezTo>
                  <a:cubicBezTo>
                    <a:pt x="898" y="2872"/>
                    <a:pt x="1043" y="2750"/>
                    <a:pt x="1153" y="2527"/>
                  </a:cubicBezTo>
                  <a:cubicBezTo>
                    <a:pt x="1266" y="2297"/>
                    <a:pt x="1325" y="1990"/>
                    <a:pt x="1325" y="1658"/>
                  </a:cubicBezTo>
                  <a:cubicBezTo>
                    <a:pt x="1325" y="1203"/>
                    <a:pt x="1411" y="776"/>
                    <a:pt x="1566" y="463"/>
                  </a:cubicBezTo>
                  <a:cubicBezTo>
                    <a:pt x="1717" y="143"/>
                    <a:pt x="1919" y="-17"/>
                    <a:pt x="2133" y="2"/>
                  </a:cubicBezTo>
                  <a:cubicBezTo>
                    <a:pt x="2525" y="41"/>
                    <a:pt x="2848" y="737"/>
                    <a:pt x="2866" y="1580"/>
                  </a:cubicBezTo>
                  <a:cubicBezTo>
                    <a:pt x="2875" y="2042"/>
                    <a:pt x="2801" y="2476"/>
                    <a:pt x="2652" y="2800"/>
                  </a:cubicBezTo>
                  <a:cubicBezTo>
                    <a:pt x="2507" y="3133"/>
                    <a:pt x="2308" y="3320"/>
                    <a:pt x="2097" y="3320"/>
                  </a:cubicBezTo>
                  <a:cubicBezTo>
                    <a:pt x="1943" y="3320"/>
                    <a:pt x="1800" y="3446"/>
                    <a:pt x="1693" y="3690"/>
                  </a:cubicBezTo>
                  <a:cubicBezTo>
                    <a:pt x="1587" y="3926"/>
                    <a:pt x="1533" y="4238"/>
                    <a:pt x="1539" y="4571"/>
                  </a:cubicBezTo>
                  <a:cubicBezTo>
                    <a:pt x="1554" y="5184"/>
                    <a:pt x="1785" y="5683"/>
                    <a:pt x="2070" y="5710"/>
                  </a:cubicBezTo>
                  <a:cubicBezTo>
                    <a:pt x="2347" y="5741"/>
                    <a:pt x="2593" y="5319"/>
                    <a:pt x="2644" y="4731"/>
                  </a:cubicBezTo>
                  <a:cubicBezTo>
                    <a:pt x="2667" y="4475"/>
                    <a:pt x="2771" y="4284"/>
                    <a:pt x="2896" y="4284"/>
                  </a:cubicBezTo>
                  <a:lnTo>
                    <a:pt x="5770" y="4284"/>
                  </a:lnTo>
                  <a:lnTo>
                    <a:pt x="5770" y="4744"/>
                  </a:lnTo>
                  <a:lnTo>
                    <a:pt x="2896" y="4744"/>
                  </a:lnTo>
                  <a:cubicBezTo>
                    <a:pt x="2875" y="4744"/>
                    <a:pt x="2857" y="4774"/>
                    <a:pt x="2854" y="4815"/>
                  </a:cubicBezTo>
                  <a:cubicBezTo>
                    <a:pt x="2786" y="5601"/>
                    <a:pt x="2465" y="6175"/>
                    <a:pt x="2094" y="6175"/>
                  </a:cubicBezTo>
                  <a:lnTo>
                    <a:pt x="2094" y="6175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1" name="Google Shape;91;p13"/>
            <p:cNvSpPr/>
            <p:nvPr/>
          </p:nvSpPr>
          <p:spPr>
            <a:xfrm>
              <a:off x="9525" y="276225"/>
              <a:ext cx="2647950" cy="285750"/>
            </a:xfrm>
            <a:prstGeom prst="roundRect">
              <a:avLst>
                <a:gd fmla="val 25862" name="adj"/>
              </a:avLst>
            </a:prstGeom>
            <a:solidFill>
              <a:srgbClr val="595959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2" name="Google Shape;92;p13"/>
          <p:cNvGrpSpPr/>
          <p:nvPr/>
        </p:nvGrpSpPr>
        <p:grpSpPr>
          <a:xfrm>
            <a:off x="3892037" y="2789657"/>
            <a:ext cx="1457312" cy="1457890"/>
            <a:chOff x="0" y="0"/>
            <a:chExt cx="1457325" cy="1457986"/>
          </a:xfrm>
        </p:grpSpPr>
        <p:sp>
          <p:nvSpPr>
            <p:cNvPr id="93" name="Google Shape;93;p13"/>
            <p:cNvSpPr/>
            <p:nvPr/>
          </p:nvSpPr>
          <p:spPr>
            <a:xfrm>
              <a:off x="0" y="0"/>
              <a:ext cx="1457325" cy="1457986"/>
            </a:xfrm>
            <a:custGeom>
              <a:rect b="b" l="l" r="r" t="t"/>
              <a:pathLst>
                <a:path extrusionOk="0" h="361" w="361">
                  <a:moveTo>
                    <a:pt x="360" y="183"/>
                  </a:moveTo>
                  <a:cubicBezTo>
                    <a:pt x="358" y="282"/>
                    <a:pt x="277" y="361"/>
                    <a:pt x="178" y="359"/>
                  </a:cubicBezTo>
                  <a:cubicBezTo>
                    <a:pt x="79" y="358"/>
                    <a:pt x="0" y="276"/>
                    <a:pt x="2" y="177"/>
                  </a:cubicBezTo>
                  <a:cubicBezTo>
                    <a:pt x="4" y="79"/>
                    <a:pt x="85" y="0"/>
                    <a:pt x="184" y="1"/>
                  </a:cubicBezTo>
                  <a:cubicBezTo>
                    <a:pt x="283" y="3"/>
                    <a:pt x="361" y="84"/>
                    <a:pt x="360" y="183"/>
                  </a:cubicBezTo>
                </a:path>
              </a:pathLst>
            </a:custGeom>
            <a:solidFill>
              <a:srgbClr val="FEE599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4" name="Google Shape;94;p13"/>
            <p:cNvSpPr/>
            <p:nvPr/>
          </p:nvSpPr>
          <p:spPr>
            <a:xfrm>
              <a:off x="133350" y="123825"/>
              <a:ext cx="1200150" cy="1200150"/>
            </a:xfrm>
            <a:custGeom>
              <a:rect b="b" l="l" r="r" t="t"/>
              <a:pathLst>
                <a:path extrusionOk="0" h="361" w="361">
                  <a:moveTo>
                    <a:pt x="360" y="183"/>
                  </a:moveTo>
                  <a:cubicBezTo>
                    <a:pt x="358" y="282"/>
                    <a:pt x="277" y="361"/>
                    <a:pt x="178" y="359"/>
                  </a:cubicBezTo>
                  <a:cubicBezTo>
                    <a:pt x="79" y="358"/>
                    <a:pt x="0" y="276"/>
                    <a:pt x="2" y="177"/>
                  </a:cubicBezTo>
                  <a:cubicBezTo>
                    <a:pt x="4" y="79"/>
                    <a:pt x="85" y="0"/>
                    <a:pt x="184" y="1"/>
                  </a:cubicBezTo>
                  <a:cubicBezTo>
                    <a:pt x="283" y="3"/>
                    <a:pt x="361" y="84"/>
                    <a:pt x="360" y="183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5" name="Google Shape;95;p13"/>
          <p:cNvGrpSpPr/>
          <p:nvPr/>
        </p:nvGrpSpPr>
        <p:grpSpPr>
          <a:xfrm>
            <a:off x="5613944" y="2789657"/>
            <a:ext cx="1457312" cy="1457890"/>
            <a:chOff x="0" y="0"/>
            <a:chExt cx="1457325" cy="1457986"/>
          </a:xfrm>
        </p:grpSpPr>
        <p:sp>
          <p:nvSpPr>
            <p:cNvPr id="96" name="Google Shape;96;p13"/>
            <p:cNvSpPr/>
            <p:nvPr/>
          </p:nvSpPr>
          <p:spPr>
            <a:xfrm>
              <a:off x="0" y="0"/>
              <a:ext cx="1457325" cy="1457986"/>
            </a:xfrm>
            <a:custGeom>
              <a:rect b="b" l="l" r="r" t="t"/>
              <a:pathLst>
                <a:path extrusionOk="0" h="361" w="361">
                  <a:moveTo>
                    <a:pt x="360" y="183"/>
                  </a:moveTo>
                  <a:cubicBezTo>
                    <a:pt x="358" y="282"/>
                    <a:pt x="277" y="361"/>
                    <a:pt x="178" y="359"/>
                  </a:cubicBezTo>
                  <a:cubicBezTo>
                    <a:pt x="79" y="358"/>
                    <a:pt x="0" y="276"/>
                    <a:pt x="2" y="177"/>
                  </a:cubicBezTo>
                  <a:cubicBezTo>
                    <a:pt x="4" y="79"/>
                    <a:pt x="85" y="0"/>
                    <a:pt x="184" y="1"/>
                  </a:cubicBezTo>
                  <a:cubicBezTo>
                    <a:pt x="283" y="3"/>
                    <a:pt x="361" y="84"/>
                    <a:pt x="360" y="183"/>
                  </a:cubicBezTo>
                </a:path>
              </a:pathLst>
            </a:custGeom>
            <a:solidFill>
              <a:srgbClr val="FEE599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7" name="Google Shape;97;p13"/>
            <p:cNvSpPr/>
            <p:nvPr/>
          </p:nvSpPr>
          <p:spPr>
            <a:xfrm>
              <a:off x="133350" y="123825"/>
              <a:ext cx="1200150" cy="1200150"/>
            </a:xfrm>
            <a:custGeom>
              <a:rect b="b" l="l" r="r" t="t"/>
              <a:pathLst>
                <a:path extrusionOk="0" h="361" w="361">
                  <a:moveTo>
                    <a:pt x="360" y="183"/>
                  </a:moveTo>
                  <a:cubicBezTo>
                    <a:pt x="358" y="282"/>
                    <a:pt x="277" y="361"/>
                    <a:pt x="178" y="359"/>
                  </a:cubicBezTo>
                  <a:cubicBezTo>
                    <a:pt x="79" y="358"/>
                    <a:pt x="0" y="276"/>
                    <a:pt x="2" y="177"/>
                  </a:cubicBezTo>
                  <a:cubicBezTo>
                    <a:pt x="4" y="79"/>
                    <a:pt x="85" y="0"/>
                    <a:pt x="184" y="1"/>
                  </a:cubicBezTo>
                  <a:cubicBezTo>
                    <a:pt x="283" y="3"/>
                    <a:pt x="361" y="84"/>
                    <a:pt x="360" y="183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8" name="Google Shape;98;p13"/>
          <p:cNvGrpSpPr/>
          <p:nvPr/>
        </p:nvGrpSpPr>
        <p:grpSpPr>
          <a:xfrm>
            <a:off x="5613944" y="4523340"/>
            <a:ext cx="1457312" cy="1457890"/>
            <a:chOff x="0" y="0"/>
            <a:chExt cx="1457325" cy="1457986"/>
          </a:xfrm>
        </p:grpSpPr>
        <p:sp>
          <p:nvSpPr>
            <p:cNvPr id="99" name="Google Shape;99;p13"/>
            <p:cNvSpPr/>
            <p:nvPr/>
          </p:nvSpPr>
          <p:spPr>
            <a:xfrm>
              <a:off x="0" y="0"/>
              <a:ext cx="1457325" cy="1457986"/>
            </a:xfrm>
            <a:custGeom>
              <a:rect b="b" l="l" r="r" t="t"/>
              <a:pathLst>
                <a:path extrusionOk="0" h="361" w="361">
                  <a:moveTo>
                    <a:pt x="360" y="183"/>
                  </a:moveTo>
                  <a:cubicBezTo>
                    <a:pt x="358" y="282"/>
                    <a:pt x="277" y="361"/>
                    <a:pt x="178" y="359"/>
                  </a:cubicBezTo>
                  <a:cubicBezTo>
                    <a:pt x="79" y="358"/>
                    <a:pt x="0" y="276"/>
                    <a:pt x="2" y="177"/>
                  </a:cubicBezTo>
                  <a:cubicBezTo>
                    <a:pt x="4" y="79"/>
                    <a:pt x="85" y="0"/>
                    <a:pt x="184" y="1"/>
                  </a:cubicBezTo>
                  <a:cubicBezTo>
                    <a:pt x="283" y="3"/>
                    <a:pt x="361" y="84"/>
                    <a:pt x="360" y="183"/>
                  </a:cubicBezTo>
                </a:path>
              </a:pathLst>
            </a:custGeom>
            <a:solidFill>
              <a:srgbClr val="FEE599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13"/>
            <p:cNvSpPr/>
            <p:nvPr/>
          </p:nvSpPr>
          <p:spPr>
            <a:xfrm>
              <a:off x="133350" y="123825"/>
              <a:ext cx="1200150" cy="1200150"/>
            </a:xfrm>
            <a:custGeom>
              <a:rect b="b" l="l" r="r" t="t"/>
              <a:pathLst>
                <a:path extrusionOk="0" h="361" w="361">
                  <a:moveTo>
                    <a:pt x="360" y="183"/>
                  </a:moveTo>
                  <a:cubicBezTo>
                    <a:pt x="358" y="282"/>
                    <a:pt x="277" y="361"/>
                    <a:pt x="178" y="359"/>
                  </a:cubicBezTo>
                  <a:cubicBezTo>
                    <a:pt x="79" y="358"/>
                    <a:pt x="0" y="276"/>
                    <a:pt x="2" y="177"/>
                  </a:cubicBezTo>
                  <a:cubicBezTo>
                    <a:pt x="4" y="79"/>
                    <a:pt x="85" y="0"/>
                    <a:pt x="184" y="1"/>
                  </a:cubicBezTo>
                  <a:cubicBezTo>
                    <a:pt x="283" y="3"/>
                    <a:pt x="361" y="84"/>
                    <a:pt x="360" y="183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1" name="Google Shape;101;p13"/>
          <p:cNvSpPr/>
          <p:nvPr/>
        </p:nvSpPr>
        <p:spPr>
          <a:xfrm>
            <a:off x="2051378" y="4083982"/>
            <a:ext cx="3876639" cy="1133401"/>
          </a:xfrm>
          <a:custGeom>
            <a:rect b="b" l="l" r="r" t="t"/>
            <a:pathLst>
              <a:path extrusionOk="0" h="214" w="748">
                <a:moveTo>
                  <a:pt x="748" y="3"/>
                </a:moveTo>
                <a:cubicBezTo>
                  <a:pt x="746" y="0"/>
                  <a:pt x="746" y="0"/>
                  <a:pt x="746" y="0"/>
                </a:cubicBezTo>
                <a:cubicBezTo>
                  <a:pt x="550" y="196"/>
                  <a:pt x="550" y="196"/>
                  <a:pt x="550" y="196"/>
                </a:cubicBezTo>
                <a:cubicBezTo>
                  <a:pt x="32" y="196"/>
                  <a:pt x="32" y="196"/>
                  <a:pt x="32" y="196"/>
                </a:cubicBezTo>
                <a:cubicBezTo>
                  <a:pt x="32" y="188"/>
                  <a:pt x="25" y="181"/>
                  <a:pt x="16" y="181"/>
                </a:cubicBezTo>
                <a:cubicBezTo>
                  <a:pt x="7" y="181"/>
                  <a:pt x="0" y="188"/>
                  <a:pt x="0" y="198"/>
                </a:cubicBezTo>
                <a:cubicBezTo>
                  <a:pt x="0" y="207"/>
                  <a:pt x="7" y="214"/>
                  <a:pt x="16" y="214"/>
                </a:cubicBezTo>
                <a:cubicBezTo>
                  <a:pt x="25" y="214"/>
                  <a:pt x="32" y="207"/>
                  <a:pt x="32" y="199"/>
                </a:cubicBezTo>
                <a:cubicBezTo>
                  <a:pt x="552" y="199"/>
                  <a:pt x="552" y="199"/>
                  <a:pt x="552" y="199"/>
                </a:cubicBezTo>
                <a:cubicBezTo>
                  <a:pt x="748" y="3"/>
                  <a:pt x="748" y="3"/>
                  <a:pt x="748" y="3"/>
                </a:cubicBezTo>
              </a:path>
            </a:pathLst>
          </a:custGeom>
          <a:solidFill>
            <a:srgbClr val="595959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13"/>
          <p:cNvSpPr txBox="1"/>
          <p:nvPr/>
        </p:nvSpPr>
        <p:spPr>
          <a:xfrm>
            <a:off x="7383350" y="1384675"/>
            <a:ext cx="2400300" cy="5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C000"/>
                </a:solidFill>
                <a:latin typeface="Lato"/>
                <a:ea typeface="Lato"/>
                <a:cs typeface="Lato"/>
                <a:sym typeface="Lato"/>
              </a:rPr>
              <a:t>Journey 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13"/>
          <p:cNvSpPr txBox="1"/>
          <p:nvPr/>
        </p:nvSpPr>
        <p:spPr>
          <a:xfrm>
            <a:off x="2253246" y="4772700"/>
            <a:ext cx="1633500" cy="361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C000"/>
                </a:solidFill>
                <a:latin typeface="Lato"/>
                <a:ea typeface="Lato"/>
                <a:cs typeface="Lato"/>
                <a:sym typeface="Lato"/>
              </a:rPr>
              <a:t>Journey 2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3"/>
          <p:cNvSpPr txBox="1"/>
          <p:nvPr/>
        </p:nvSpPr>
        <p:spPr>
          <a:xfrm>
            <a:off x="9152747" y="3347750"/>
            <a:ext cx="1457400" cy="361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C000"/>
                </a:solidFill>
                <a:latin typeface="Lato"/>
                <a:ea typeface="Lato"/>
                <a:cs typeface="Lato"/>
                <a:sym typeface="Lato"/>
              </a:rPr>
              <a:t>Journey 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3"/>
          <p:cNvSpPr txBox="1"/>
          <p:nvPr/>
        </p:nvSpPr>
        <p:spPr>
          <a:xfrm>
            <a:off x="7383350" y="1946575"/>
            <a:ext cx="2938500" cy="11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400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Assessment level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800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 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00"/>
              <a:buFont typeface="Noto Sans Symbols"/>
              <a:buChar char="∙"/>
            </a:pPr>
            <a:r>
              <a:rPr b="1" lang="en-US" sz="1200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0 to 20  RWI Graphemes</a:t>
            </a:r>
            <a:endParaRPr b="1" sz="1200">
              <a:solidFill>
                <a:srgbClr val="595959"/>
              </a:solidFill>
              <a:latin typeface="Lato"/>
              <a:ea typeface="Lato"/>
              <a:cs typeface="Lato"/>
              <a:sym typeface="Lato"/>
            </a:endParaRPr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00"/>
              <a:buFont typeface="Lato"/>
              <a:buChar char="∙"/>
            </a:pPr>
            <a:r>
              <a:rPr b="1" lang="en-US" sz="1200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0 to 25 Oaktree curriculum assessment steps  for English and Maths</a:t>
            </a:r>
            <a:endParaRPr b="1" sz="1200">
              <a:solidFill>
                <a:srgbClr val="595959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06" name="Google Shape;106;p13"/>
          <p:cNvSpPr txBox="1"/>
          <p:nvPr/>
        </p:nvSpPr>
        <p:spPr>
          <a:xfrm>
            <a:off x="2253250" y="5342675"/>
            <a:ext cx="3169500" cy="11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US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Assessment level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800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 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00"/>
              <a:buFont typeface="Noto Sans Symbols"/>
              <a:buChar char="∙"/>
            </a:pPr>
            <a:r>
              <a:rPr b="1" lang="en-US" sz="1200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21 to 49  RWI Graphemes</a:t>
            </a:r>
            <a:endParaRPr b="1" sz="1200">
              <a:solidFill>
                <a:srgbClr val="595959"/>
              </a:solidFill>
              <a:latin typeface="Lato"/>
              <a:ea typeface="Lato"/>
              <a:cs typeface="Lato"/>
              <a:sym typeface="Lato"/>
            </a:endParaRPr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00"/>
              <a:buFont typeface="Lato"/>
              <a:buChar char="∙"/>
            </a:pPr>
            <a:r>
              <a:rPr b="1" lang="en-US" sz="1200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26 to 49 Oaktree curriculum assessment steps for English and Maths</a:t>
            </a:r>
            <a:endParaRPr b="1" sz="1200">
              <a:solidFill>
                <a:srgbClr val="595959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595959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07" name="Google Shape;107;p13"/>
          <p:cNvSpPr/>
          <p:nvPr/>
        </p:nvSpPr>
        <p:spPr>
          <a:xfrm rot="10800000">
            <a:off x="4723303" y="1685324"/>
            <a:ext cx="3876639" cy="1133401"/>
          </a:xfrm>
          <a:custGeom>
            <a:rect b="b" l="l" r="r" t="t"/>
            <a:pathLst>
              <a:path extrusionOk="0" h="214" w="748">
                <a:moveTo>
                  <a:pt x="748" y="3"/>
                </a:moveTo>
                <a:cubicBezTo>
                  <a:pt x="746" y="0"/>
                  <a:pt x="746" y="0"/>
                  <a:pt x="746" y="0"/>
                </a:cubicBezTo>
                <a:cubicBezTo>
                  <a:pt x="550" y="196"/>
                  <a:pt x="550" y="196"/>
                  <a:pt x="550" y="196"/>
                </a:cubicBezTo>
                <a:cubicBezTo>
                  <a:pt x="32" y="196"/>
                  <a:pt x="32" y="196"/>
                  <a:pt x="32" y="196"/>
                </a:cubicBezTo>
                <a:cubicBezTo>
                  <a:pt x="32" y="188"/>
                  <a:pt x="25" y="181"/>
                  <a:pt x="16" y="181"/>
                </a:cubicBezTo>
                <a:cubicBezTo>
                  <a:pt x="7" y="181"/>
                  <a:pt x="0" y="188"/>
                  <a:pt x="0" y="198"/>
                </a:cubicBezTo>
                <a:cubicBezTo>
                  <a:pt x="0" y="207"/>
                  <a:pt x="7" y="214"/>
                  <a:pt x="16" y="214"/>
                </a:cubicBezTo>
                <a:cubicBezTo>
                  <a:pt x="25" y="214"/>
                  <a:pt x="32" y="207"/>
                  <a:pt x="32" y="199"/>
                </a:cubicBezTo>
                <a:cubicBezTo>
                  <a:pt x="552" y="199"/>
                  <a:pt x="552" y="199"/>
                  <a:pt x="552" y="199"/>
                </a:cubicBezTo>
                <a:cubicBezTo>
                  <a:pt x="748" y="3"/>
                  <a:pt x="748" y="3"/>
                  <a:pt x="748" y="3"/>
                </a:cubicBezTo>
              </a:path>
            </a:pathLst>
          </a:custGeom>
          <a:solidFill>
            <a:srgbClr val="595959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13"/>
          <p:cNvSpPr/>
          <p:nvPr/>
        </p:nvSpPr>
        <p:spPr>
          <a:xfrm rot="10800000">
            <a:off x="6860841" y="3620875"/>
            <a:ext cx="3876639" cy="1133401"/>
          </a:xfrm>
          <a:custGeom>
            <a:rect b="b" l="l" r="r" t="t"/>
            <a:pathLst>
              <a:path extrusionOk="0" h="214" w="748">
                <a:moveTo>
                  <a:pt x="748" y="3"/>
                </a:moveTo>
                <a:cubicBezTo>
                  <a:pt x="746" y="0"/>
                  <a:pt x="746" y="0"/>
                  <a:pt x="746" y="0"/>
                </a:cubicBezTo>
                <a:cubicBezTo>
                  <a:pt x="550" y="196"/>
                  <a:pt x="550" y="196"/>
                  <a:pt x="550" y="196"/>
                </a:cubicBezTo>
                <a:cubicBezTo>
                  <a:pt x="32" y="196"/>
                  <a:pt x="32" y="196"/>
                  <a:pt x="32" y="196"/>
                </a:cubicBezTo>
                <a:cubicBezTo>
                  <a:pt x="32" y="188"/>
                  <a:pt x="25" y="181"/>
                  <a:pt x="16" y="181"/>
                </a:cubicBezTo>
                <a:cubicBezTo>
                  <a:pt x="7" y="181"/>
                  <a:pt x="0" y="188"/>
                  <a:pt x="0" y="198"/>
                </a:cubicBezTo>
                <a:cubicBezTo>
                  <a:pt x="0" y="207"/>
                  <a:pt x="7" y="214"/>
                  <a:pt x="16" y="214"/>
                </a:cubicBezTo>
                <a:cubicBezTo>
                  <a:pt x="25" y="214"/>
                  <a:pt x="32" y="207"/>
                  <a:pt x="32" y="199"/>
                </a:cubicBezTo>
                <a:cubicBezTo>
                  <a:pt x="552" y="199"/>
                  <a:pt x="552" y="199"/>
                  <a:pt x="552" y="199"/>
                </a:cubicBezTo>
                <a:cubicBezTo>
                  <a:pt x="748" y="3"/>
                  <a:pt x="748" y="3"/>
                  <a:pt x="748" y="3"/>
                </a:cubicBezTo>
              </a:path>
            </a:pathLst>
          </a:custGeom>
          <a:solidFill>
            <a:srgbClr val="595959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13"/>
          <p:cNvSpPr txBox="1"/>
          <p:nvPr/>
        </p:nvSpPr>
        <p:spPr>
          <a:xfrm>
            <a:off x="9152748" y="3826575"/>
            <a:ext cx="2747400" cy="11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US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Assessment level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800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 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00"/>
              <a:buFont typeface="Noto Sans Symbols"/>
              <a:buChar char="∙"/>
            </a:pPr>
            <a:r>
              <a:rPr b="1" lang="en-US" sz="1200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50+ RWI Graphemes</a:t>
            </a:r>
            <a:endParaRPr b="1" sz="1200">
              <a:solidFill>
                <a:srgbClr val="595959"/>
              </a:solidFill>
              <a:latin typeface="Lato"/>
              <a:ea typeface="Lato"/>
              <a:cs typeface="Lato"/>
              <a:sym typeface="Lato"/>
            </a:endParaRPr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00"/>
              <a:buFont typeface="Lato"/>
              <a:buChar char="∙"/>
            </a:pPr>
            <a:r>
              <a:rPr b="1" lang="en-US" sz="1200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50 + Oaktree curriculum assessment steps for English and Maths</a:t>
            </a:r>
            <a:endParaRPr b="1" sz="1200">
              <a:solidFill>
                <a:srgbClr val="595959"/>
              </a:solidFill>
              <a:latin typeface="Lato"/>
              <a:ea typeface="Lato"/>
              <a:cs typeface="Lato"/>
              <a:sym typeface="Lato"/>
            </a:endParaRPr>
          </a:p>
        </p:txBody>
      </p:sp>
      <p:grpSp>
        <p:nvGrpSpPr>
          <p:cNvPr id="110" name="Google Shape;110;p13"/>
          <p:cNvGrpSpPr/>
          <p:nvPr/>
        </p:nvGrpSpPr>
        <p:grpSpPr>
          <a:xfrm>
            <a:off x="1671372" y="2932152"/>
            <a:ext cx="2215266" cy="0"/>
            <a:chOff x="0" y="0"/>
            <a:chExt cx="2215286" cy="0"/>
          </a:xfrm>
        </p:grpSpPr>
        <p:cxnSp>
          <p:nvCxnSpPr>
            <p:cNvPr id="111" name="Google Shape;111;p13"/>
            <p:cNvCxnSpPr/>
            <p:nvPr/>
          </p:nvCxnSpPr>
          <p:spPr>
            <a:xfrm>
              <a:off x="0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12" name="Google Shape;112;p13"/>
            <p:cNvCxnSpPr/>
            <p:nvPr/>
          </p:nvCxnSpPr>
          <p:spPr>
            <a:xfrm>
              <a:off x="299923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13" name="Google Shape;113;p13"/>
            <p:cNvCxnSpPr/>
            <p:nvPr/>
          </p:nvCxnSpPr>
          <p:spPr>
            <a:xfrm>
              <a:off x="592531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14" name="Google Shape;114;p13"/>
            <p:cNvCxnSpPr/>
            <p:nvPr/>
          </p:nvCxnSpPr>
          <p:spPr>
            <a:xfrm>
              <a:off x="885139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15" name="Google Shape;115;p13"/>
            <p:cNvCxnSpPr/>
            <p:nvPr/>
          </p:nvCxnSpPr>
          <p:spPr>
            <a:xfrm>
              <a:off x="1185062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16" name="Google Shape;116;p13"/>
            <p:cNvCxnSpPr/>
            <p:nvPr/>
          </p:nvCxnSpPr>
          <p:spPr>
            <a:xfrm>
              <a:off x="1477670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17" name="Google Shape;117;p13"/>
            <p:cNvCxnSpPr/>
            <p:nvPr/>
          </p:nvCxnSpPr>
          <p:spPr>
            <a:xfrm>
              <a:off x="1770278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18" name="Google Shape;118;p13"/>
            <p:cNvCxnSpPr/>
            <p:nvPr/>
          </p:nvCxnSpPr>
          <p:spPr>
            <a:xfrm>
              <a:off x="2062886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</p:grpSp>
      <p:grpSp>
        <p:nvGrpSpPr>
          <p:cNvPr id="119" name="Google Shape;119;p13"/>
          <p:cNvGrpSpPr/>
          <p:nvPr/>
        </p:nvGrpSpPr>
        <p:grpSpPr>
          <a:xfrm>
            <a:off x="7383350" y="5247687"/>
            <a:ext cx="2215266" cy="0"/>
            <a:chOff x="0" y="0"/>
            <a:chExt cx="2215286" cy="0"/>
          </a:xfrm>
        </p:grpSpPr>
        <p:cxnSp>
          <p:nvCxnSpPr>
            <p:cNvPr id="120" name="Google Shape;120;p13"/>
            <p:cNvCxnSpPr/>
            <p:nvPr/>
          </p:nvCxnSpPr>
          <p:spPr>
            <a:xfrm>
              <a:off x="0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21" name="Google Shape;121;p13"/>
            <p:cNvCxnSpPr/>
            <p:nvPr/>
          </p:nvCxnSpPr>
          <p:spPr>
            <a:xfrm>
              <a:off x="299923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22" name="Google Shape;122;p13"/>
            <p:cNvCxnSpPr/>
            <p:nvPr/>
          </p:nvCxnSpPr>
          <p:spPr>
            <a:xfrm>
              <a:off x="592531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23" name="Google Shape;123;p13"/>
            <p:cNvCxnSpPr/>
            <p:nvPr/>
          </p:nvCxnSpPr>
          <p:spPr>
            <a:xfrm>
              <a:off x="885139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24" name="Google Shape;124;p13"/>
            <p:cNvCxnSpPr/>
            <p:nvPr/>
          </p:nvCxnSpPr>
          <p:spPr>
            <a:xfrm>
              <a:off x="1185062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25" name="Google Shape;125;p13"/>
            <p:cNvCxnSpPr/>
            <p:nvPr/>
          </p:nvCxnSpPr>
          <p:spPr>
            <a:xfrm>
              <a:off x="1477670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26" name="Google Shape;126;p13"/>
            <p:cNvCxnSpPr/>
            <p:nvPr/>
          </p:nvCxnSpPr>
          <p:spPr>
            <a:xfrm>
              <a:off x="1770278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27" name="Google Shape;127;p13"/>
            <p:cNvCxnSpPr/>
            <p:nvPr/>
          </p:nvCxnSpPr>
          <p:spPr>
            <a:xfrm>
              <a:off x="2062886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</p:grpSp>
      <p:grpSp>
        <p:nvGrpSpPr>
          <p:cNvPr id="128" name="Google Shape;128;p13"/>
          <p:cNvGrpSpPr/>
          <p:nvPr/>
        </p:nvGrpSpPr>
        <p:grpSpPr>
          <a:xfrm>
            <a:off x="9710893" y="5247687"/>
            <a:ext cx="1330135" cy="0"/>
            <a:chOff x="885139" y="0"/>
            <a:chExt cx="1330147" cy="0"/>
          </a:xfrm>
        </p:grpSpPr>
        <p:cxnSp>
          <p:nvCxnSpPr>
            <p:cNvPr id="129" name="Google Shape;129;p13"/>
            <p:cNvCxnSpPr/>
            <p:nvPr/>
          </p:nvCxnSpPr>
          <p:spPr>
            <a:xfrm>
              <a:off x="885139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30" name="Google Shape;130;p13"/>
            <p:cNvCxnSpPr/>
            <p:nvPr/>
          </p:nvCxnSpPr>
          <p:spPr>
            <a:xfrm>
              <a:off x="1185062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31" name="Google Shape;131;p13"/>
            <p:cNvCxnSpPr/>
            <p:nvPr/>
          </p:nvCxnSpPr>
          <p:spPr>
            <a:xfrm>
              <a:off x="1477670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32" name="Google Shape;132;p13"/>
            <p:cNvCxnSpPr/>
            <p:nvPr/>
          </p:nvCxnSpPr>
          <p:spPr>
            <a:xfrm>
              <a:off x="1770278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33" name="Google Shape;133;p13"/>
            <p:cNvCxnSpPr/>
            <p:nvPr/>
          </p:nvCxnSpPr>
          <p:spPr>
            <a:xfrm>
              <a:off x="2062886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</p:grpSp>
      <p:sp>
        <p:nvSpPr>
          <p:cNvPr id="134" name="Google Shape;134;p13"/>
          <p:cNvSpPr txBox="1"/>
          <p:nvPr/>
        </p:nvSpPr>
        <p:spPr>
          <a:xfrm>
            <a:off x="1456127" y="2341491"/>
            <a:ext cx="1001233" cy="439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START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13"/>
          <p:cNvSpPr txBox="1"/>
          <p:nvPr/>
        </p:nvSpPr>
        <p:spPr>
          <a:xfrm>
            <a:off x="10145707" y="5407698"/>
            <a:ext cx="1001233" cy="439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FINISH</a:t>
            </a:r>
            <a:endParaRPr sz="1800">
              <a:solidFill>
                <a:srgbClr val="595959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595959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36" name="Google Shape;136;p13"/>
          <p:cNvSpPr/>
          <p:nvPr/>
        </p:nvSpPr>
        <p:spPr>
          <a:xfrm>
            <a:off x="717181" y="411030"/>
            <a:ext cx="3169457" cy="76944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</a:pPr>
            <a:r>
              <a:t/>
            </a:r>
            <a:endParaRPr b="1" i="0" sz="2200" u="none" cap="none" strike="noStrike">
              <a:solidFill>
                <a:srgbClr val="11111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1111"/>
              </a:buClr>
              <a:buSzPts val="2200"/>
              <a:buFont typeface="Lato"/>
              <a:buNone/>
            </a:pPr>
            <a:r>
              <a:rPr b="1" lang="en-US" sz="2200">
                <a:solidFill>
                  <a:srgbClr val="111111"/>
                </a:solidFill>
                <a:latin typeface="Lato"/>
                <a:ea typeface="Lato"/>
                <a:cs typeface="Lato"/>
                <a:sym typeface="Lato"/>
              </a:rPr>
              <a:t>Journeys</a:t>
            </a:r>
            <a:endParaRPr b="1" sz="2200">
              <a:solidFill>
                <a:srgbClr val="11111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1111"/>
              </a:buClr>
              <a:buSzPts val="2200"/>
              <a:buFont typeface="Lato"/>
              <a:buNone/>
            </a:pPr>
            <a:r>
              <a:rPr b="1" i="0" lang="en-US" sz="2200" u="none" cap="none" strike="noStrike">
                <a:solidFill>
                  <a:srgbClr val="111111"/>
                </a:solidFill>
                <a:latin typeface="Lato"/>
                <a:ea typeface="Lato"/>
                <a:cs typeface="Lato"/>
                <a:sym typeface="Lato"/>
              </a:rPr>
              <a:t> ROADMAP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7" name="Google Shape;137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041050" y="4965882"/>
            <a:ext cx="1085850" cy="1114579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13"/>
          <p:cNvSpPr txBox="1"/>
          <p:nvPr/>
        </p:nvSpPr>
        <p:spPr>
          <a:xfrm>
            <a:off x="9366375" y="5847025"/>
            <a:ext cx="25599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Calibri"/>
                <a:ea typeface="Calibri"/>
                <a:cs typeface="Calibri"/>
                <a:sym typeface="Calibri"/>
              </a:rPr>
              <a:t>Preparation for Adulthood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mph" presetID="8" presetSubtype="0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dur="14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mph" presetID="8" presetSubtype="0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dur="17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mph" presetID="8" presetSubtype="0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4" name="Google Shape;144;p14"/>
          <p:cNvGrpSpPr/>
          <p:nvPr/>
        </p:nvGrpSpPr>
        <p:grpSpPr>
          <a:xfrm>
            <a:off x="1445743" y="2504668"/>
            <a:ext cx="9701362" cy="3742957"/>
            <a:chOff x="9525" y="0"/>
            <a:chExt cx="9701362" cy="3743331"/>
          </a:xfrm>
        </p:grpSpPr>
        <p:sp>
          <p:nvSpPr>
            <p:cNvPr id="145" name="Google Shape;145;p14"/>
            <p:cNvSpPr/>
            <p:nvPr/>
          </p:nvSpPr>
          <p:spPr>
            <a:xfrm>
              <a:off x="2181225" y="0"/>
              <a:ext cx="7529662" cy="3743331"/>
            </a:xfrm>
            <a:custGeom>
              <a:rect b="b" l="l" r="r" t="t"/>
              <a:pathLst>
                <a:path extrusionOk="0" h="6175" w="5770">
                  <a:moveTo>
                    <a:pt x="2094" y="6175"/>
                  </a:moveTo>
                  <a:cubicBezTo>
                    <a:pt x="2082" y="6175"/>
                    <a:pt x="2070" y="6169"/>
                    <a:pt x="2059" y="6169"/>
                  </a:cubicBezTo>
                  <a:cubicBezTo>
                    <a:pt x="1667" y="6130"/>
                    <a:pt x="1346" y="5440"/>
                    <a:pt x="1328" y="4590"/>
                  </a:cubicBezTo>
                  <a:cubicBezTo>
                    <a:pt x="1316" y="4136"/>
                    <a:pt x="1394" y="3702"/>
                    <a:pt x="1539" y="3370"/>
                  </a:cubicBezTo>
                  <a:cubicBezTo>
                    <a:pt x="1684" y="3038"/>
                    <a:pt x="1883" y="2860"/>
                    <a:pt x="2097" y="2860"/>
                  </a:cubicBezTo>
                  <a:cubicBezTo>
                    <a:pt x="2249" y="2860"/>
                    <a:pt x="2394" y="2724"/>
                    <a:pt x="2498" y="2489"/>
                  </a:cubicBezTo>
                  <a:cubicBezTo>
                    <a:pt x="2605" y="2245"/>
                    <a:pt x="2658" y="1932"/>
                    <a:pt x="2652" y="1599"/>
                  </a:cubicBezTo>
                  <a:cubicBezTo>
                    <a:pt x="2641" y="994"/>
                    <a:pt x="2406" y="488"/>
                    <a:pt x="2124" y="463"/>
                  </a:cubicBezTo>
                  <a:cubicBezTo>
                    <a:pt x="1970" y="450"/>
                    <a:pt x="1824" y="565"/>
                    <a:pt x="1711" y="795"/>
                  </a:cubicBezTo>
                  <a:cubicBezTo>
                    <a:pt x="1601" y="1018"/>
                    <a:pt x="1539" y="1326"/>
                    <a:pt x="1539" y="1658"/>
                  </a:cubicBezTo>
                  <a:cubicBezTo>
                    <a:pt x="1539" y="2118"/>
                    <a:pt x="1456" y="2540"/>
                    <a:pt x="1301" y="2860"/>
                  </a:cubicBezTo>
                  <a:cubicBezTo>
                    <a:pt x="1147" y="3172"/>
                    <a:pt x="945" y="3339"/>
                    <a:pt x="735" y="3313"/>
                  </a:cubicBezTo>
                  <a:cubicBezTo>
                    <a:pt x="340" y="3275"/>
                    <a:pt x="20" y="2584"/>
                    <a:pt x="2" y="1734"/>
                  </a:cubicBezTo>
                  <a:cubicBezTo>
                    <a:pt x="-10" y="1281"/>
                    <a:pt x="67" y="847"/>
                    <a:pt x="213" y="515"/>
                  </a:cubicBezTo>
                  <a:cubicBezTo>
                    <a:pt x="274" y="365"/>
                    <a:pt x="367" y="634"/>
                    <a:pt x="367" y="834"/>
                  </a:cubicBezTo>
                  <a:cubicBezTo>
                    <a:pt x="260" y="1070"/>
                    <a:pt x="207" y="1384"/>
                    <a:pt x="216" y="1715"/>
                  </a:cubicBezTo>
                  <a:cubicBezTo>
                    <a:pt x="228" y="2328"/>
                    <a:pt x="459" y="2827"/>
                    <a:pt x="744" y="2853"/>
                  </a:cubicBezTo>
                  <a:cubicBezTo>
                    <a:pt x="898" y="2872"/>
                    <a:pt x="1043" y="2750"/>
                    <a:pt x="1153" y="2527"/>
                  </a:cubicBezTo>
                  <a:cubicBezTo>
                    <a:pt x="1266" y="2297"/>
                    <a:pt x="1325" y="1990"/>
                    <a:pt x="1325" y="1658"/>
                  </a:cubicBezTo>
                  <a:cubicBezTo>
                    <a:pt x="1325" y="1203"/>
                    <a:pt x="1411" y="776"/>
                    <a:pt x="1566" y="463"/>
                  </a:cubicBezTo>
                  <a:cubicBezTo>
                    <a:pt x="1717" y="143"/>
                    <a:pt x="1919" y="-17"/>
                    <a:pt x="2133" y="2"/>
                  </a:cubicBezTo>
                  <a:cubicBezTo>
                    <a:pt x="2525" y="41"/>
                    <a:pt x="2848" y="737"/>
                    <a:pt x="2866" y="1580"/>
                  </a:cubicBezTo>
                  <a:cubicBezTo>
                    <a:pt x="2875" y="2042"/>
                    <a:pt x="2801" y="2476"/>
                    <a:pt x="2652" y="2800"/>
                  </a:cubicBezTo>
                  <a:cubicBezTo>
                    <a:pt x="2507" y="3133"/>
                    <a:pt x="2308" y="3320"/>
                    <a:pt x="2097" y="3320"/>
                  </a:cubicBezTo>
                  <a:cubicBezTo>
                    <a:pt x="1943" y="3320"/>
                    <a:pt x="1800" y="3446"/>
                    <a:pt x="1693" y="3690"/>
                  </a:cubicBezTo>
                  <a:cubicBezTo>
                    <a:pt x="1587" y="3926"/>
                    <a:pt x="1533" y="4238"/>
                    <a:pt x="1539" y="4571"/>
                  </a:cubicBezTo>
                  <a:cubicBezTo>
                    <a:pt x="1554" y="5184"/>
                    <a:pt x="1785" y="5683"/>
                    <a:pt x="2070" y="5710"/>
                  </a:cubicBezTo>
                  <a:cubicBezTo>
                    <a:pt x="2347" y="5741"/>
                    <a:pt x="2593" y="5319"/>
                    <a:pt x="2644" y="4731"/>
                  </a:cubicBezTo>
                  <a:cubicBezTo>
                    <a:pt x="2667" y="4475"/>
                    <a:pt x="2771" y="4284"/>
                    <a:pt x="2896" y="4284"/>
                  </a:cubicBezTo>
                  <a:lnTo>
                    <a:pt x="5770" y="4284"/>
                  </a:lnTo>
                  <a:lnTo>
                    <a:pt x="5770" y="4744"/>
                  </a:lnTo>
                  <a:lnTo>
                    <a:pt x="2896" y="4744"/>
                  </a:lnTo>
                  <a:cubicBezTo>
                    <a:pt x="2875" y="4744"/>
                    <a:pt x="2857" y="4774"/>
                    <a:pt x="2854" y="4815"/>
                  </a:cubicBezTo>
                  <a:cubicBezTo>
                    <a:pt x="2786" y="5601"/>
                    <a:pt x="2465" y="6175"/>
                    <a:pt x="2094" y="6175"/>
                  </a:cubicBezTo>
                  <a:lnTo>
                    <a:pt x="2094" y="6175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6" name="Google Shape;146;p14"/>
            <p:cNvSpPr/>
            <p:nvPr/>
          </p:nvSpPr>
          <p:spPr>
            <a:xfrm>
              <a:off x="9525" y="276225"/>
              <a:ext cx="2648100" cy="285900"/>
            </a:xfrm>
            <a:prstGeom prst="roundRect">
              <a:avLst>
                <a:gd fmla="val 25862" name="adj"/>
              </a:avLst>
            </a:prstGeom>
            <a:solidFill>
              <a:srgbClr val="595959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47" name="Google Shape;147;p14"/>
          <p:cNvGrpSpPr/>
          <p:nvPr/>
        </p:nvGrpSpPr>
        <p:grpSpPr>
          <a:xfrm>
            <a:off x="3892037" y="2789657"/>
            <a:ext cx="1457325" cy="1457840"/>
            <a:chOff x="0" y="0"/>
            <a:chExt cx="1457325" cy="1457986"/>
          </a:xfrm>
        </p:grpSpPr>
        <p:sp>
          <p:nvSpPr>
            <p:cNvPr id="148" name="Google Shape;148;p14"/>
            <p:cNvSpPr/>
            <p:nvPr/>
          </p:nvSpPr>
          <p:spPr>
            <a:xfrm>
              <a:off x="0" y="0"/>
              <a:ext cx="1457325" cy="1457986"/>
            </a:xfrm>
            <a:custGeom>
              <a:rect b="b" l="l" r="r" t="t"/>
              <a:pathLst>
                <a:path extrusionOk="0" h="361" w="361">
                  <a:moveTo>
                    <a:pt x="360" y="183"/>
                  </a:moveTo>
                  <a:cubicBezTo>
                    <a:pt x="358" y="282"/>
                    <a:pt x="277" y="361"/>
                    <a:pt x="178" y="359"/>
                  </a:cubicBezTo>
                  <a:cubicBezTo>
                    <a:pt x="79" y="358"/>
                    <a:pt x="0" y="276"/>
                    <a:pt x="2" y="177"/>
                  </a:cubicBezTo>
                  <a:cubicBezTo>
                    <a:pt x="4" y="79"/>
                    <a:pt x="85" y="0"/>
                    <a:pt x="184" y="1"/>
                  </a:cubicBezTo>
                  <a:cubicBezTo>
                    <a:pt x="283" y="3"/>
                    <a:pt x="361" y="84"/>
                    <a:pt x="360" y="183"/>
                  </a:cubicBezTo>
                </a:path>
              </a:pathLst>
            </a:custGeom>
            <a:solidFill>
              <a:srgbClr val="FEE599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9" name="Google Shape;149;p14"/>
            <p:cNvSpPr/>
            <p:nvPr/>
          </p:nvSpPr>
          <p:spPr>
            <a:xfrm>
              <a:off x="133350" y="123825"/>
              <a:ext cx="1200150" cy="1200150"/>
            </a:xfrm>
            <a:custGeom>
              <a:rect b="b" l="l" r="r" t="t"/>
              <a:pathLst>
                <a:path extrusionOk="0" h="361" w="361">
                  <a:moveTo>
                    <a:pt x="360" y="183"/>
                  </a:moveTo>
                  <a:cubicBezTo>
                    <a:pt x="358" y="282"/>
                    <a:pt x="277" y="361"/>
                    <a:pt x="178" y="359"/>
                  </a:cubicBezTo>
                  <a:cubicBezTo>
                    <a:pt x="79" y="358"/>
                    <a:pt x="0" y="276"/>
                    <a:pt x="2" y="177"/>
                  </a:cubicBezTo>
                  <a:cubicBezTo>
                    <a:pt x="4" y="79"/>
                    <a:pt x="85" y="0"/>
                    <a:pt x="184" y="1"/>
                  </a:cubicBezTo>
                  <a:cubicBezTo>
                    <a:pt x="283" y="3"/>
                    <a:pt x="361" y="84"/>
                    <a:pt x="360" y="183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50" name="Google Shape;150;p14"/>
          <p:cNvGrpSpPr/>
          <p:nvPr/>
        </p:nvGrpSpPr>
        <p:grpSpPr>
          <a:xfrm>
            <a:off x="5613944" y="2789657"/>
            <a:ext cx="1457325" cy="1457840"/>
            <a:chOff x="0" y="0"/>
            <a:chExt cx="1457325" cy="1457986"/>
          </a:xfrm>
        </p:grpSpPr>
        <p:sp>
          <p:nvSpPr>
            <p:cNvPr id="151" name="Google Shape;151;p14"/>
            <p:cNvSpPr/>
            <p:nvPr/>
          </p:nvSpPr>
          <p:spPr>
            <a:xfrm>
              <a:off x="0" y="0"/>
              <a:ext cx="1457325" cy="1457986"/>
            </a:xfrm>
            <a:custGeom>
              <a:rect b="b" l="l" r="r" t="t"/>
              <a:pathLst>
                <a:path extrusionOk="0" h="361" w="361">
                  <a:moveTo>
                    <a:pt x="360" y="183"/>
                  </a:moveTo>
                  <a:cubicBezTo>
                    <a:pt x="358" y="282"/>
                    <a:pt x="277" y="361"/>
                    <a:pt x="178" y="359"/>
                  </a:cubicBezTo>
                  <a:cubicBezTo>
                    <a:pt x="79" y="358"/>
                    <a:pt x="0" y="276"/>
                    <a:pt x="2" y="177"/>
                  </a:cubicBezTo>
                  <a:cubicBezTo>
                    <a:pt x="4" y="79"/>
                    <a:pt x="85" y="0"/>
                    <a:pt x="184" y="1"/>
                  </a:cubicBezTo>
                  <a:cubicBezTo>
                    <a:pt x="283" y="3"/>
                    <a:pt x="361" y="84"/>
                    <a:pt x="360" y="183"/>
                  </a:cubicBezTo>
                </a:path>
              </a:pathLst>
            </a:custGeom>
            <a:solidFill>
              <a:srgbClr val="FEE599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2" name="Google Shape;152;p14"/>
            <p:cNvSpPr/>
            <p:nvPr/>
          </p:nvSpPr>
          <p:spPr>
            <a:xfrm>
              <a:off x="133350" y="123825"/>
              <a:ext cx="1200150" cy="1200150"/>
            </a:xfrm>
            <a:custGeom>
              <a:rect b="b" l="l" r="r" t="t"/>
              <a:pathLst>
                <a:path extrusionOk="0" h="361" w="361">
                  <a:moveTo>
                    <a:pt x="360" y="183"/>
                  </a:moveTo>
                  <a:cubicBezTo>
                    <a:pt x="358" y="282"/>
                    <a:pt x="277" y="361"/>
                    <a:pt x="178" y="359"/>
                  </a:cubicBezTo>
                  <a:cubicBezTo>
                    <a:pt x="79" y="358"/>
                    <a:pt x="0" y="276"/>
                    <a:pt x="2" y="177"/>
                  </a:cubicBezTo>
                  <a:cubicBezTo>
                    <a:pt x="4" y="79"/>
                    <a:pt x="85" y="0"/>
                    <a:pt x="184" y="1"/>
                  </a:cubicBezTo>
                  <a:cubicBezTo>
                    <a:pt x="283" y="3"/>
                    <a:pt x="361" y="84"/>
                    <a:pt x="360" y="183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53" name="Google Shape;153;p14"/>
          <p:cNvGrpSpPr/>
          <p:nvPr/>
        </p:nvGrpSpPr>
        <p:grpSpPr>
          <a:xfrm>
            <a:off x="5613944" y="4523340"/>
            <a:ext cx="1457325" cy="1457840"/>
            <a:chOff x="0" y="0"/>
            <a:chExt cx="1457325" cy="1457986"/>
          </a:xfrm>
        </p:grpSpPr>
        <p:sp>
          <p:nvSpPr>
            <p:cNvPr id="154" name="Google Shape;154;p14"/>
            <p:cNvSpPr/>
            <p:nvPr/>
          </p:nvSpPr>
          <p:spPr>
            <a:xfrm>
              <a:off x="0" y="0"/>
              <a:ext cx="1457325" cy="1457986"/>
            </a:xfrm>
            <a:custGeom>
              <a:rect b="b" l="l" r="r" t="t"/>
              <a:pathLst>
                <a:path extrusionOk="0" h="361" w="361">
                  <a:moveTo>
                    <a:pt x="360" y="183"/>
                  </a:moveTo>
                  <a:cubicBezTo>
                    <a:pt x="358" y="282"/>
                    <a:pt x="277" y="361"/>
                    <a:pt x="178" y="359"/>
                  </a:cubicBezTo>
                  <a:cubicBezTo>
                    <a:pt x="79" y="358"/>
                    <a:pt x="0" y="276"/>
                    <a:pt x="2" y="177"/>
                  </a:cubicBezTo>
                  <a:cubicBezTo>
                    <a:pt x="4" y="79"/>
                    <a:pt x="85" y="0"/>
                    <a:pt x="184" y="1"/>
                  </a:cubicBezTo>
                  <a:cubicBezTo>
                    <a:pt x="283" y="3"/>
                    <a:pt x="361" y="84"/>
                    <a:pt x="360" y="183"/>
                  </a:cubicBezTo>
                </a:path>
              </a:pathLst>
            </a:custGeom>
            <a:solidFill>
              <a:srgbClr val="FEE599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5" name="Google Shape;155;p14"/>
            <p:cNvSpPr/>
            <p:nvPr/>
          </p:nvSpPr>
          <p:spPr>
            <a:xfrm>
              <a:off x="133350" y="123825"/>
              <a:ext cx="1200150" cy="1200150"/>
            </a:xfrm>
            <a:custGeom>
              <a:rect b="b" l="l" r="r" t="t"/>
              <a:pathLst>
                <a:path extrusionOk="0" h="361" w="361">
                  <a:moveTo>
                    <a:pt x="360" y="183"/>
                  </a:moveTo>
                  <a:cubicBezTo>
                    <a:pt x="358" y="282"/>
                    <a:pt x="277" y="361"/>
                    <a:pt x="178" y="359"/>
                  </a:cubicBezTo>
                  <a:cubicBezTo>
                    <a:pt x="79" y="358"/>
                    <a:pt x="0" y="276"/>
                    <a:pt x="2" y="177"/>
                  </a:cubicBezTo>
                  <a:cubicBezTo>
                    <a:pt x="4" y="79"/>
                    <a:pt x="85" y="0"/>
                    <a:pt x="184" y="1"/>
                  </a:cubicBezTo>
                  <a:cubicBezTo>
                    <a:pt x="283" y="3"/>
                    <a:pt x="361" y="84"/>
                    <a:pt x="360" y="183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56" name="Google Shape;156;p14"/>
          <p:cNvSpPr/>
          <p:nvPr/>
        </p:nvSpPr>
        <p:spPr>
          <a:xfrm>
            <a:off x="2051378" y="4083982"/>
            <a:ext cx="3876639" cy="1133401"/>
          </a:xfrm>
          <a:custGeom>
            <a:rect b="b" l="l" r="r" t="t"/>
            <a:pathLst>
              <a:path extrusionOk="0" h="214" w="748">
                <a:moveTo>
                  <a:pt x="748" y="3"/>
                </a:moveTo>
                <a:cubicBezTo>
                  <a:pt x="746" y="0"/>
                  <a:pt x="746" y="0"/>
                  <a:pt x="746" y="0"/>
                </a:cubicBezTo>
                <a:cubicBezTo>
                  <a:pt x="550" y="196"/>
                  <a:pt x="550" y="196"/>
                  <a:pt x="550" y="196"/>
                </a:cubicBezTo>
                <a:cubicBezTo>
                  <a:pt x="32" y="196"/>
                  <a:pt x="32" y="196"/>
                  <a:pt x="32" y="196"/>
                </a:cubicBezTo>
                <a:cubicBezTo>
                  <a:pt x="32" y="188"/>
                  <a:pt x="25" y="181"/>
                  <a:pt x="16" y="181"/>
                </a:cubicBezTo>
                <a:cubicBezTo>
                  <a:pt x="7" y="181"/>
                  <a:pt x="0" y="188"/>
                  <a:pt x="0" y="198"/>
                </a:cubicBezTo>
                <a:cubicBezTo>
                  <a:pt x="0" y="207"/>
                  <a:pt x="7" y="214"/>
                  <a:pt x="16" y="214"/>
                </a:cubicBezTo>
                <a:cubicBezTo>
                  <a:pt x="25" y="214"/>
                  <a:pt x="32" y="207"/>
                  <a:pt x="32" y="199"/>
                </a:cubicBezTo>
                <a:cubicBezTo>
                  <a:pt x="552" y="199"/>
                  <a:pt x="552" y="199"/>
                  <a:pt x="552" y="199"/>
                </a:cubicBezTo>
                <a:cubicBezTo>
                  <a:pt x="748" y="3"/>
                  <a:pt x="748" y="3"/>
                  <a:pt x="748" y="3"/>
                </a:cubicBezTo>
              </a:path>
            </a:pathLst>
          </a:custGeom>
          <a:solidFill>
            <a:srgbClr val="595959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14"/>
          <p:cNvSpPr txBox="1"/>
          <p:nvPr/>
        </p:nvSpPr>
        <p:spPr>
          <a:xfrm>
            <a:off x="7383350" y="1384675"/>
            <a:ext cx="2938500" cy="5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C000"/>
                </a:solidFill>
                <a:latin typeface="Lato"/>
                <a:ea typeface="Lato"/>
                <a:cs typeface="Lato"/>
                <a:sym typeface="Lato"/>
              </a:rPr>
              <a:t>Entry Level certificate 1 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14"/>
          <p:cNvSpPr txBox="1"/>
          <p:nvPr/>
        </p:nvSpPr>
        <p:spPr>
          <a:xfrm>
            <a:off x="2253252" y="4772700"/>
            <a:ext cx="2655300" cy="361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1800">
                <a:solidFill>
                  <a:schemeClr val="accent4"/>
                </a:solidFill>
                <a:latin typeface="Lato"/>
                <a:ea typeface="Lato"/>
                <a:cs typeface="Lato"/>
                <a:sym typeface="Lato"/>
              </a:rPr>
              <a:t>Entry Level certificate 2 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14"/>
          <p:cNvSpPr txBox="1"/>
          <p:nvPr/>
        </p:nvSpPr>
        <p:spPr>
          <a:xfrm>
            <a:off x="8734050" y="3306100"/>
            <a:ext cx="3273300" cy="361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1800">
                <a:solidFill>
                  <a:schemeClr val="accent4"/>
                </a:solidFill>
                <a:latin typeface="Lato"/>
                <a:ea typeface="Lato"/>
                <a:cs typeface="Lato"/>
                <a:sym typeface="Lato"/>
              </a:rPr>
              <a:t>Entry Level certificate 3 /GCSE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14"/>
          <p:cNvSpPr txBox="1"/>
          <p:nvPr/>
        </p:nvSpPr>
        <p:spPr>
          <a:xfrm>
            <a:off x="7383350" y="1937675"/>
            <a:ext cx="3487500" cy="11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400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Assessment level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800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 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00"/>
              <a:buFont typeface="Noto Sans Symbols"/>
              <a:buChar char="∙"/>
            </a:pPr>
            <a:r>
              <a:t/>
            </a:r>
            <a:endParaRPr b="1" sz="1200">
              <a:solidFill>
                <a:srgbClr val="595959"/>
              </a:solidFill>
              <a:latin typeface="Lato"/>
              <a:ea typeface="Lato"/>
              <a:cs typeface="Lato"/>
              <a:sym typeface="Lato"/>
            </a:endParaRPr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00"/>
              <a:buFont typeface="Lato"/>
              <a:buChar char="∙"/>
            </a:pPr>
            <a:r>
              <a:rPr b="1" lang="en-US" sz="1200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50 to 79 Oaktree curriculum  steps  for English and Maths</a:t>
            </a:r>
            <a:endParaRPr b="1" sz="1200">
              <a:solidFill>
                <a:srgbClr val="595959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61" name="Google Shape;161;p14"/>
          <p:cNvSpPr txBox="1"/>
          <p:nvPr/>
        </p:nvSpPr>
        <p:spPr>
          <a:xfrm>
            <a:off x="2253250" y="5342675"/>
            <a:ext cx="3169500" cy="11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Assessment level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800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 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00"/>
              <a:buFont typeface="Lato"/>
              <a:buChar char="∙"/>
            </a:pPr>
            <a:r>
              <a:rPr b="1" lang="en-US" sz="1200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80 to 100 </a:t>
            </a:r>
            <a:r>
              <a:rPr b="1" lang="en-US" sz="1200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 curriculum assessment steps for English and Maths</a:t>
            </a:r>
            <a:endParaRPr b="1" sz="1200">
              <a:solidFill>
                <a:srgbClr val="595959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595959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62" name="Google Shape;162;p14"/>
          <p:cNvSpPr/>
          <p:nvPr/>
        </p:nvSpPr>
        <p:spPr>
          <a:xfrm rot="10800000">
            <a:off x="4723303" y="1685324"/>
            <a:ext cx="3876639" cy="1133401"/>
          </a:xfrm>
          <a:custGeom>
            <a:rect b="b" l="l" r="r" t="t"/>
            <a:pathLst>
              <a:path extrusionOk="0" h="214" w="748">
                <a:moveTo>
                  <a:pt x="748" y="3"/>
                </a:moveTo>
                <a:cubicBezTo>
                  <a:pt x="746" y="0"/>
                  <a:pt x="746" y="0"/>
                  <a:pt x="746" y="0"/>
                </a:cubicBezTo>
                <a:cubicBezTo>
                  <a:pt x="550" y="196"/>
                  <a:pt x="550" y="196"/>
                  <a:pt x="550" y="196"/>
                </a:cubicBezTo>
                <a:cubicBezTo>
                  <a:pt x="32" y="196"/>
                  <a:pt x="32" y="196"/>
                  <a:pt x="32" y="196"/>
                </a:cubicBezTo>
                <a:cubicBezTo>
                  <a:pt x="32" y="188"/>
                  <a:pt x="25" y="181"/>
                  <a:pt x="16" y="181"/>
                </a:cubicBezTo>
                <a:cubicBezTo>
                  <a:pt x="7" y="181"/>
                  <a:pt x="0" y="188"/>
                  <a:pt x="0" y="198"/>
                </a:cubicBezTo>
                <a:cubicBezTo>
                  <a:pt x="0" y="207"/>
                  <a:pt x="7" y="214"/>
                  <a:pt x="16" y="214"/>
                </a:cubicBezTo>
                <a:cubicBezTo>
                  <a:pt x="25" y="214"/>
                  <a:pt x="32" y="207"/>
                  <a:pt x="32" y="199"/>
                </a:cubicBezTo>
                <a:cubicBezTo>
                  <a:pt x="552" y="199"/>
                  <a:pt x="552" y="199"/>
                  <a:pt x="552" y="199"/>
                </a:cubicBezTo>
                <a:cubicBezTo>
                  <a:pt x="748" y="3"/>
                  <a:pt x="748" y="3"/>
                  <a:pt x="748" y="3"/>
                </a:cubicBezTo>
              </a:path>
            </a:pathLst>
          </a:custGeom>
          <a:solidFill>
            <a:srgbClr val="595959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14"/>
          <p:cNvSpPr/>
          <p:nvPr/>
        </p:nvSpPr>
        <p:spPr>
          <a:xfrm rot="10800000">
            <a:off x="6860841" y="3620875"/>
            <a:ext cx="3876639" cy="1133401"/>
          </a:xfrm>
          <a:custGeom>
            <a:rect b="b" l="l" r="r" t="t"/>
            <a:pathLst>
              <a:path extrusionOk="0" h="214" w="748">
                <a:moveTo>
                  <a:pt x="748" y="3"/>
                </a:moveTo>
                <a:cubicBezTo>
                  <a:pt x="746" y="0"/>
                  <a:pt x="746" y="0"/>
                  <a:pt x="746" y="0"/>
                </a:cubicBezTo>
                <a:cubicBezTo>
                  <a:pt x="550" y="196"/>
                  <a:pt x="550" y="196"/>
                  <a:pt x="550" y="196"/>
                </a:cubicBezTo>
                <a:cubicBezTo>
                  <a:pt x="32" y="196"/>
                  <a:pt x="32" y="196"/>
                  <a:pt x="32" y="196"/>
                </a:cubicBezTo>
                <a:cubicBezTo>
                  <a:pt x="32" y="188"/>
                  <a:pt x="25" y="181"/>
                  <a:pt x="16" y="181"/>
                </a:cubicBezTo>
                <a:cubicBezTo>
                  <a:pt x="7" y="181"/>
                  <a:pt x="0" y="188"/>
                  <a:pt x="0" y="198"/>
                </a:cubicBezTo>
                <a:cubicBezTo>
                  <a:pt x="0" y="207"/>
                  <a:pt x="7" y="214"/>
                  <a:pt x="16" y="214"/>
                </a:cubicBezTo>
                <a:cubicBezTo>
                  <a:pt x="25" y="214"/>
                  <a:pt x="32" y="207"/>
                  <a:pt x="32" y="199"/>
                </a:cubicBezTo>
                <a:cubicBezTo>
                  <a:pt x="552" y="199"/>
                  <a:pt x="552" y="199"/>
                  <a:pt x="552" y="199"/>
                </a:cubicBezTo>
                <a:cubicBezTo>
                  <a:pt x="748" y="3"/>
                  <a:pt x="748" y="3"/>
                  <a:pt x="748" y="3"/>
                </a:cubicBezTo>
              </a:path>
            </a:pathLst>
          </a:custGeom>
          <a:solidFill>
            <a:srgbClr val="595959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14"/>
          <p:cNvSpPr txBox="1"/>
          <p:nvPr/>
        </p:nvSpPr>
        <p:spPr>
          <a:xfrm>
            <a:off x="9152750" y="3846500"/>
            <a:ext cx="2938500" cy="11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Assessment level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800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 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200"/>
              <a:buFont typeface="Lato"/>
              <a:buChar char="∙"/>
            </a:pPr>
            <a:r>
              <a:rPr b="1" lang="en-US" sz="1200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100</a:t>
            </a:r>
            <a:r>
              <a:rPr b="1" lang="en-US" sz="1200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 + curriculum assessment steps for English and Maths</a:t>
            </a:r>
            <a:endParaRPr b="1" sz="1200">
              <a:solidFill>
                <a:srgbClr val="595959"/>
              </a:solidFill>
              <a:latin typeface="Lato"/>
              <a:ea typeface="Lato"/>
              <a:cs typeface="Lato"/>
              <a:sym typeface="Lato"/>
            </a:endParaRPr>
          </a:p>
        </p:txBody>
      </p:sp>
      <p:grpSp>
        <p:nvGrpSpPr>
          <p:cNvPr id="165" name="Google Shape;165;p14"/>
          <p:cNvGrpSpPr/>
          <p:nvPr/>
        </p:nvGrpSpPr>
        <p:grpSpPr>
          <a:xfrm>
            <a:off x="1671372" y="2932152"/>
            <a:ext cx="2215286" cy="0"/>
            <a:chOff x="0" y="0"/>
            <a:chExt cx="2215286" cy="0"/>
          </a:xfrm>
        </p:grpSpPr>
        <p:cxnSp>
          <p:nvCxnSpPr>
            <p:cNvPr id="166" name="Google Shape;166;p14"/>
            <p:cNvCxnSpPr/>
            <p:nvPr/>
          </p:nvCxnSpPr>
          <p:spPr>
            <a:xfrm>
              <a:off x="0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67" name="Google Shape;167;p14"/>
            <p:cNvCxnSpPr/>
            <p:nvPr/>
          </p:nvCxnSpPr>
          <p:spPr>
            <a:xfrm>
              <a:off x="299923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68" name="Google Shape;168;p14"/>
            <p:cNvCxnSpPr/>
            <p:nvPr/>
          </p:nvCxnSpPr>
          <p:spPr>
            <a:xfrm>
              <a:off x="592531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69" name="Google Shape;169;p14"/>
            <p:cNvCxnSpPr/>
            <p:nvPr/>
          </p:nvCxnSpPr>
          <p:spPr>
            <a:xfrm>
              <a:off x="885139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70" name="Google Shape;170;p14"/>
            <p:cNvCxnSpPr/>
            <p:nvPr/>
          </p:nvCxnSpPr>
          <p:spPr>
            <a:xfrm>
              <a:off x="1185062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71" name="Google Shape;171;p14"/>
            <p:cNvCxnSpPr/>
            <p:nvPr/>
          </p:nvCxnSpPr>
          <p:spPr>
            <a:xfrm>
              <a:off x="1477670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72" name="Google Shape;172;p14"/>
            <p:cNvCxnSpPr/>
            <p:nvPr/>
          </p:nvCxnSpPr>
          <p:spPr>
            <a:xfrm>
              <a:off x="1770278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73" name="Google Shape;173;p14"/>
            <p:cNvCxnSpPr/>
            <p:nvPr/>
          </p:nvCxnSpPr>
          <p:spPr>
            <a:xfrm>
              <a:off x="2062886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</p:grpSp>
      <p:grpSp>
        <p:nvGrpSpPr>
          <p:cNvPr id="174" name="Google Shape;174;p14"/>
          <p:cNvGrpSpPr/>
          <p:nvPr/>
        </p:nvGrpSpPr>
        <p:grpSpPr>
          <a:xfrm>
            <a:off x="7383350" y="5247687"/>
            <a:ext cx="2215286" cy="0"/>
            <a:chOff x="0" y="0"/>
            <a:chExt cx="2215286" cy="0"/>
          </a:xfrm>
        </p:grpSpPr>
        <p:cxnSp>
          <p:nvCxnSpPr>
            <p:cNvPr id="175" name="Google Shape;175;p14"/>
            <p:cNvCxnSpPr/>
            <p:nvPr/>
          </p:nvCxnSpPr>
          <p:spPr>
            <a:xfrm>
              <a:off x="0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76" name="Google Shape;176;p14"/>
            <p:cNvCxnSpPr/>
            <p:nvPr/>
          </p:nvCxnSpPr>
          <p:spPr>
            <a:xfrm>
              <a:off x="299923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77" name="Google Shape;177;p14"/>
            <p:cNvCxnSpPr/>
            <p:nvPr/>
          </p:nvCxnSpPr>
          <p:spPr>
            <a:xfrm>
              <a:off x="592531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78" name="Google Shape;178;p14"/>
            <p:cNvCxnSpPr/>
            <p:nvPr/>
          </p:nvCxnSpPr>
          <p:spPr>
            <a:xfrm>
              <a:off x="885139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79" name="Google Shape;179;p14"/>
            <p:cNvCxnSpPr/>
            <p:nvPr/>
          </p:nvCxnSpPr>
          <p:spPr>
            <a:xfrm>
              <a:off x="1185062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80" name="Google Shape;180;p14"/>
            <p:cNvCxnSpPr/>
            <p:nvPr/>
          </p:nvCxnSpPr>
          <p:spPr>
            <a:xfrm>
              <a:off x="1477670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81" name="Google Shape;181;p14"/>
            <p:cNvCxnSpPr/>
            <p:nvPr/>
          </p:nvCxnSpPr>
          <p:spPr>
            <a:xfrm>
              <a:off x="1770278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82" name="Google Shape;182;p14"/>
            <p:cNvCxnSpPr/>
            <p:nvPr/>
          </p:nvCxnSpPr>
          <p:spPr>
            <a:xfrm>
              <a:off x="2062886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</p:grpSp>
      <p:grpSp>
        <p:nvGrpSpPr>
          <p:cNvPr id="183" name="Google Shape;183;p14"/>
          <p:cNvGrpSpPr/>
          <p:nvPr/>
        </p:nvGrpSpPr>
        <p:grpSpPr>
          <a:xfrm>
            <a:off x="9710901" y="5247687"/>
            <a:ext cx="1330147" cy="0"/>
            <a:chOff x="885139" y="0"/>
            <a:chExt cx="1330147" cy="0"/>
          </a:xfrm>
        </p:grpSpPr>
        <p:cxnSp>
          <p:nvCxnSpPr>
            <p:cNvPr id="184" name="Google Shape;184;p14"/>
            <p:cNvCxnSpPr/>
            <p:nvPr/>
          </p:nvCxnSpPr>
          <p:spPr>
            <a:xfrm>
              <a:off x="885139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85" name="Google Shape;185;p14"/>
            <p:cNvCxnSpPr/>
            <p:nvPr/>
          </p:nvCxnSpPr>
          <p:spPr>
            <a:xfrm>
              <a:off x="1185062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86" name="Google Shape;186;p14"/>
            <p:cNvCxnSpPr/>
            <p:nvPr/>
          </p:nvCxnSpPr>
          <p:spPr>
            <a:xfrm>
              <a:off x="1477670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87" name="Google Shape;187;p14"/>
            <p:cNvCxnSpPr/>
            <p:nvPr/>
          </p:nvCxnSpPr>
          <p:spPr>
            <a:xfrm>
              <a:off x="1770278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188" name="Google Shape;188;p14"/>
            <p:cNvCxnSpPr/>
            <p:nvPr/>
          </p:nvCxnSpPr>
          <p:spPr>
            <a:xfrm>
              <a:off x="2062886" y="0"/>
              <a:ext cx="1524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</p:grpSp>
      <p:sp>
        <p:nvSpPr>
          <p:cNvPr id="189" name="Google Shape;189;p14"/>
          <p:cNvSpPr txBox="1"/>
          <p:nvPr/>
        </p:nvSpPr>
        <p:spPr>
          <a:xfrm>
            <a:off x="1456127" y="2341491"/>
            <a:ext cx="1001100" cy="439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START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14"/>
          <p:cNvSpPr txBox="1"/>
          <p:nvPr/>
        </p:nvSpPr>
        <p:spPr>
          <a:xfrm>
            <a:off x="9026050" y="5407700"/>
            <a:ext cx="2120700" cy="67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                           </a:t>
            </a:r>
            <a:r>
              <a:rPr lang="en-US" sz="1800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FINISH</a:t>
            </a:r>
            <a:endParaRPr sz="1800">
              <a:solidFill>
                <a:srgbClr val="595959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College/i</a:t>
            </a:r>
            <a:r>
              <a:rPr i="1" lang="en-US" sz="1800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nternships</a:t>
            </a:r>
            <a:endParaRPr i="1" sz="1800">
              <a:solidFill>
                <a:srgbClr val="595959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91" name="Google Shape;191;p14"/>
          <p:cNvSpPr/>
          <p:nvPr/>
        </p:nvSpPr>
        <p:spPr>
          <a:xfrm>
            <a:off x="717175" y="411025"/>
            <a:ext cx="59292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</a:pPr>
            <a:r>
              <a:t/>
            </a:r>
            <a:endParaRPr b="1" i="0" sz="2200" u="none" cap="none" strike="noStrike">
              <a:solidFill>
                <a:srgbClr val="11111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1111"/>
              </a:buClr>
              <a:buSzPts val="2200"/>
              <a:buFont typeface="Lato"/>
              <a:buNone/>
            </a:pPr>
            <a:r>
              <a:rPr b="1" lang="en-US" sz="2200">
                <a:solidFill>
                  <a:srgbClr val="111111"/>
                </a:solidFill>
                <a:latin typeface="Lato"/>
                <a:ea typeface="Lato"/>
                <a:cs typeface="Lato"/>
                <a:sym typeface="Lato"/>
              </a:rPr>
              <a:t>Voyages and Journeys Entry Level Certificate trajectory in English and Maths</a:t>
            </a:r>
            <a:r>
              <a:rPr b="1" i="0" lang="en-US" sz="2200" u="none" cap="none" strike="noStrike">
                <a:solidFill>
                  <a:srgbClr val="111111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endParaRPr b="1" i="0" sz="2200" u="none" cap="none" strike="noStrike">
              <a:solidFill>
                <a:srgbClr val="11111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1111"/>
              </a:buClr>
              <a:buSzPts val="2200"/>
              <a:buFont typeface="Lato"/>
              <a:buNone/>
            </a:pPr>
            <a:r>
              <a:rPr b="1" i="0" lang="en-US" sz="2200" u="none" cap="none" strike="noStrike">
                <a:solidFill>
                  <a:srgbClr val="111111"/>
                </a:solidFill>
                <a:latin typeface="Lato"/>
                <a:ea typeface="Lato"/>
                <a:cs typeface="Lato"/>
                <a:sym typeface="Lato"/>
              </a:rPr>
              <a:t>ROADMAP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2" name="Google Shape;192;p14"/>
          <p:cNvSpPr txBox="1"/>
          <p:nvPr>
            <p:ph idx="11" type="ftr"/>
          </p:nvPr>
        </p:nvSpPr>
        <p:spPr>
          <a:xfrm>
            <a:off x="80772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93" name="Google Shape;19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041050" y="4965882"/>
            <a:ext cx="1085850" cy="11145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mph" presetID="8" presetSubtype="0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