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99FF"/>
    <a:srgbClr val="FF9933"/>
    <a:srgbClr val="FF6600"/>
    <a:srgbClr val="C5E0B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78" d="100"/>
          <a:sy n="78" d="100"/>
        </p:scale>
        <p:origin x="642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13CA5-F10E-4B64-B730-58950D8F1E27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9886-F168-426F-9FDD-37CAE646E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20284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13CA5-F10E-4B64-B730-58950D8F1E27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9886-F168-426F-9FDD-37CAE646E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160984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13CA5-F10E-4B64-B730-58950D8F1E27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9886-F168-426F-9FDD-37CAE646E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173375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13CA5-F10E-4B64-B730-58950D8F1E27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9886-F168-426F-9FDD-37CAE646E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49256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13CA5-F10E-4B64-B730-58950D8F1E27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9886-F168-426F-9FDD-37CAE646E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596301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13CA5-F10E-4B64-B730-58950D8F1E27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9886-F168-426F-9FDD-37CAE646E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35482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13CA5-F10E-4B64-B730-58950D8F1E27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9886-F168-426F-9FDD-37CAE646E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2380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13CA5-F10E-4B64-B730-58950D8F1E27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9886-F168-426F-9FDD-37CAE646E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27574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13CA5-F10E-4B64-B730-58950D8F1E27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9886-F168-426F-9FDD-37CAE646E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0677315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13CA5-F10E-4B64-B730-58950D8F1E27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9886-F168-426F-9FDD-37CAE646E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106847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8C13CA5-F10E-4B64-B730-58950D8F1E27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3209886-F168-426F-9FDD-37CAE646E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58015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C13CA5-F10E-4B64-B730-58950D8F1E27}" type="datetimeFigureOut">
              <a:rPr lang="en-GB" smtClean="0"/>
              <a:t>05/05/2023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3209886-F168-426F-9FDD-37CAE646E60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87533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117565" y="156345"/>
            <a:ext cx="419776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>
                <a:latin typeface="Gill Sans MT" panose="020B0502020104020203" pitchFamily="34" charset="0"/>
              </a:rPr>
              <a:t>Curriculum Pathways</a:t>
            </a:r>
          </a:p>
        </p:txBody>
      </p:sp>
      <p:sp>
        <p:nvSpPr>
          <p:cNvPr id="21" name="Rounded Rectangle 20"/>
          <p:cNvSpPr/>
          <p:nvPr/>
        </p:nvSpPr>
        <p:spPr>
          <a:xfrm>
            <a:off x="8248459" y="2093901"/>
            <a:ext cx="1375956" cy="1480912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 dirty="0" smtClean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Entry </a:t>
            </a:r>
            <a:r>
              <a:rPr lang="en-GB" sz="900" dirty="0">
                <a:solidFill>
                  <a:schemeClr val="tx1"/>
                </a:solidFill>
                <a:latin typeface="Gill Sans MT" panose="020B0502020104020203" pitchFamily="34" charset="0"/>
              </a:rPr>
              <a:t>Level 3 </a:t>
            </a:r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+</a:t>
            </a:r>
          </a:p>
          <a:p>
            <a:pPr algn="ctr"/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English/Maths</a:t>
            </a:r>
          </a:p>
          <a:p>
            <a:pPr algn="ctr"/>
            <a:endParaRPr lang="en-GB" sz="9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900" dirty="0">
                <a:solidFill>
                  <a:schemeClr val="tx1"/>
                </a:solidFill>
                <a:latin typeface="Gill Sans MT" panose="020B0502020104020203" pitchFamily="34" charset="0"/>
              </a:rPr>
              <a:t>Subject Specific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E</a:t>
            </a:r>
            <a:r>
              <a:rPr lang="en-GB" sz="900" dirty="0" smtClean="0">
                <a:latin typeface="Gill Sans MT" panose="020B0502020104020203" pitchFamily="34" charset="0"/>
              </a:rPr>
              <a:t>nglish</a:t>
            </a:r>
            <a:endParaRPr lang="en-GB" sz="900" dirty="0">
              <a:latin typeface="Gill Sans MT" panose="020B0502020104020203" pitchFamily="34" charset="0"/>
            </a:endParaRPr>
          </a:p>
          <a:p>
            <a:pPr algn="ctr"/>
            <a:r>
              <a:rPr lang="en-GB" sz="900" dirty="0" smtClean="0">
                <a:latin typeface="Gill Sans MT" panose="020B0502020104020203" pitchFamily="34" charset="0"/>
              </a:rPr>
              <a:t>Maths</a:t>
            </a:r>
          </a:p>
          <a:p>
            <a:pPr algn="ctr"/>
            <a:r>
              <a:rPr lang="en-GB" sz="900" b="1" dirty="0" smtClean="0">
                <a:latin typeface="Gill Sans MT" panose="020B0502020104020203" pitchFamily="34" charset="0"/>
              </a:rPr>
              <a:t>PSHE </a:t>
            </a:r>
            <a:r>
              <a:rPr lang="en-GB" sz="900" b="1" dirty="0">
                <a:latin typeface="Gill Sans MT" panose="020B0502020104020203" pitchFamily="34" charset="0"/>
              </a:rPr>
              <a:t>/ RSE</a:t>
            </a:r>
          </a:p>
          <a:p>
            <a:pPr algn="ctr"/>
            <a:r>
              <a:rPr lang="en-GB" sz="900" dirty="0" smtClean="0">
                <a:latin typeface="Gill Sans MT" panose="020B0502020104020203" pitchFamily="34" charset="0"/>
              </a:rPr>
              <a:t>Food </a:t>
            </a:r>
            <a:r>
              <a:rPr lang="en-GB" sz="900" dirty="0">
                <a:latin typeface="Gill Sans MT" panose="020B0502020104020203" pitchFamily="34" charset="0"/>
              </a:rPr>
              <a:t>Technology </a:t>
            </a:r>
          </a:p>
          <a:p>
            <a:pPr algn="ctr"/>
            <a:r>
              <a:rPr lang="en-GB" sz="900" dirty="0" smtClean="0">
                <a:latin typeface="Gill Sans MT" panose="020B0502020104020203" pitchFamily="34" charset="0"/>
              </a:rPr>
              <a:t>Pathways </a:t>
            </a:r>
            <a:endParaRPr lang="en-GB" sz="900" dirty="0">
              <a:latin typeface="Gill Sans MT" panose="020B0502020104020203" pitchFamily="34" charset="0"/>
            </a:endParaRPr>
          </a:p>
          <a:p>
            <a:pPr algn="ctr"/>
            <a:endParaRPr lang="en-GB" sz="900" dirty="0" smtClean="0">
              <a:latin typeface="Gill Sans MT" panose="020B0502020104020203" pitchFamily="34" charset="0"/>
            </a:endParaRPr>
          </a:p>
          <a:p>
            <a:pPr algn="ctr"/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22" name="Rounded Rectangle 21"/>
          <p:cNvSpPr/>
          <p:nvPr/>
        </p:nvSpPr>
        <p:spPr>
          <a:xfrm>
            <a:off x="8238919" y="3667850"/>
            <a:ext cx="1375956" cy="156187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Gill Sans MT" panose="020B0502020104020203" pitchFamily="34" charset="0"/>
              </a:rPr>
              <a:t>Entry Level </a:t>
            </a:r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1/2</a:t>
            </a:r>
          </a:p>
          <a:p>
            <a:pPr algn="ctr"/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OCR L&amp;SLS          Entry Level 2/3</a:t>
            </a:r>
            <a:endParaRPr lang="en-GB" sz="9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900" dirty="0">
                <a:solidFill>
                  <a:schemeClr val="tx1"/>
                </a:solidFill>
                <a:latin typeface="Gill Sans MT" panose="020B0502020104020203" pitchFamily="34" charset="0"/>
              </a:rPr>
              <a:t>Subject </a:t>
            </a:r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Specific</a:t>
            </a:r>
            <a:endParaRPr lang="en-GB" sz="900" dirty="0">
              <a:latin typeface="Gill Sans MT" panose="020B0502020104020203" pitchFamily="34" charset="0"/>
            </a:endParaRPr>
          </a:p>
          <a:p>
            <a:pPr algn="ctr"/>
            <a:r>
              <a:rPr lang="en-GB" sz="900" dirty="0" smtClean="0">
                <a:latin typeface="Gill Sans MT" panose="020B0502020104020203" pitchFamily="34" charset="0"/>
              </a:rPr>
              <a:t>English</a:t>
            </a:r>
            <a:endParaRPr lang="en-GB" sz="900" dirty="0">
              <a:latin typeface="Gill Sans MT" panose="020B0502020104020203" pitchFamily="34" charset="0"/>
            </a:endParaRPr>
          </a:p>
          <a:p>
            <a:pPr algn="ctr"/>
            <a:r>
              <a:rPr lang="en-GB" sz="900" dirty="0" smtClean="0">
                <a:latin typeface="Gill Sans MT" panose="020B0502020104020203" pitchFamily="34" charset="0"/>
              </a:rPr>
              <a:t>Maths </a:t>
            </a:r>
          </a:p>
          <a:p>
            <a:pPr algn="ctr"/>
            <a:r>
              <a:rPr lang="en-GB" sz="900" b="1" dirty="0">
                <a:latin typeface="Gill Sans MT" panose="020B0502020104020203" pitchFamily="34" charset="0"/>
              </a:rPr>
              <a:t>PSHE / RSE</a:t>
            </a:r>
          </a:p>
          <a:p>
            <a:pPr algn="ctr"/>
            <a:r>
              <a:rPr lang="en-GB" sz="900" dirty="0" smtClean="0">
                <a:latin typeface="Gill Sans MT" panose="020B0502020104020203" pitchFamily="34" charset="0"/>
              </a:rPr>
              <a:t>Food Technology</a:t>
            </a:r>
          </a:p>
          <a:p>
            <a:pPr algn="ctr"/>
            <a:r>
              <a:rPr lang="en-GB" sz="900" dirty="0" smtClean="0">
                <a:latin typeface="Gill Sans MT" panose="020B0502020104020203" pitchFamily="34" charset="0"/>
              </a:rPr>
              <a:t>PE </a:t>
            </a:r>
            <a:endParaRPr lang="en-GB" sz="900" dirty="0">
              <a:latin typeface="Gill Sans MT" panose="020B0502020104020203" pitchFamily="34" charset="0"/>
            </a:endParaRPr>
          </a:p>
          <a:p>
            <a:pPr algn="ctr"/>
            <a:r>
              <a:rPr lang="en-GB" sz="900" dirty="0" smtClean="0">
                <a:latin typeface="Gill Sans MT" panose="020B0502020104020203" pitchFamily="34" charset="0"/>
              </a:rPr>
              <a:t>Pathways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23" name="Rounded Rectangle 22"/>
          <p:cNvSpPr/>
          <p:nvPr/>
        </p:nvSpPr>
        <p:spPr>
          <a:xfrm>
            <a:off x="8254173" y="5256016"/>
            <a:ext cx="1375956" cy="1582609"/>
          </a:xfrm>
          <a:prstGeom prst="round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Gill Sans MT" panose="020B0502020104020203" pitchFamily="34" charset="0"/>
              </a:rPr>
              <a:t>Transition </a:t>
            </a:r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Thematic </a:t>
            </a:r>
            <a:endParaRPr lang="en-GB" sz="9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English &amp; Maths</a:t>
            </a:r>
          </a:p>
          <a:p>
            <a:pPr algn="ctr"/>
            <a:r>
              <a:rPr lang="en-GB" sz="900" b="1" dirty="0">
                <a:latin typeface="Gill Sans MT" panose="020B0502020104020203" pitchFamily="34" charset="0"/>
              </a:rPr>
              <a:t>PSHE / RSE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Arts </a:t>
            </a:r>
            <a:r>
              <a:rPr lang="en-GB" sz="900" dirty="0" err="1">
                <a:latin typeface="Gill Sans MT" panose="020B0502020104020203" pitchFamily="34" charset="0"/>
              </a:rPr>
              <a:t>incl</a:t>
            </a:r>
            <a:r>
              <a:rPr lang="en-GB" sz="900" dirty="0">
                <a:latin typeface="Gill Sans MT" panose="020B0502020104020203" pitchFamily="34" charset="0"/>
              </a:rPr>
              <a:t> Drama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Life Skills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Citizenship / RE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Leisure</a:t>
            </a:r>
          </a:p>
          <a:p>
            <a:pPr algn="ctr"/>
            <a:r>
              <a:rPr lang="en-GB" sz="900" dirty="0" smtClean="0">
                <a:latin typeface="Gill Sans MT" panose="020B0502020104020203" pitchFamily="34" charset="0"/>
              </a:rPr>
              <a:t>Voyages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25" name="Rounded Rectangle 24"/>
          <p:cNvSpPr/>
          <p:nvPr/>
        </p:nvSpPr>
        <p:spPr>
          <a:xfrm>
            <a:off x="6753554" y="2105380"/>
            <a:ext cx="1375956" cy="1480912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Gill Sans MT" panose="020B0502020104020203" pitchFamily="34" charset="0"/>
              </a:rPr>
              <a:t>Subject Specific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English &amp; </a:t>
            </a:r>
            <a:r>
              <a:rPr lang="en-GB" sz="900" dirty="0" smtClean="0">
                <a:latin typeface="Gill Sans MT" panose="020B0502020104020203" pitchFamily="34" charset="0"/>
              </a:rPr>
              <a:t>Maths</a:t>
            </a:r>
          </a:p>
          <a:p>
            <a:pPr algn="ctr"/>
            <a:r>
              <a:rPr lang="en-GB" sz="900" b="1" dirty="0">
                <a:latin typeface="Gill Sans MT" panose="020B0502020104020203" pitchFamily="34" charset="0"/>
              </a:rPr>
              <a:t>PSHE / RSE </a:t>
            </a:r>
          </a:p>
          <a:p>
            <a:pPr algn="ctr"/>
            <a:r>
              <a:rPr lang="en-GB" sz="900" dirty="0" smtClean="0">
                <a:latin typeface="Gill Sans MT" panose="020B0502020104020203" pitchFamily="34" charset="0"/>
              </a:rPr>
              <a:t>Science </a:t>
            </a:r>
            <a:endParaRPr lang="en-GB" sz="900" dirty="0">
              <a:latin typeface="Gill Sans MT" panose="020B0502020104020203" pitchFamily="34" charset="0"/>
            </a:endParaRPr>
          </a:p>
          <a:p>
            <a:pPr algn="ctr"/>
            <a:r>
              <a:rPr lang="en-GB" sz="900" dirty="0" smtClean="0">
                <a:latin typeface="Gill Sans MT" panose="020B0502020104020203" pitchFamily="34" charset="0"/>
              </a:rPr>
              <a:t>Computing </a:t>
            </a:r>
            <a:endParaRPr lang="en-GB" sz="900" dirty="0">
              <a:latin typeface="Gill Sans MT" panose="020B0502020104020203" pitchFamily="34" charset="0"/>
            </a:endParaRP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Humanities / RE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Food Technology 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Art and Music </a:t>
            </a:r>
          </a:p>
          <a:p>
            <a:pPr algn="ctr"/>
            <a:r>
              <a:rPr lang="en-GB" sz="900" dirty="0" smtClean="0">
                <a:latin typeface="Gill Sans MT" panose="020B0502020104020203" pitchFamily="34" charset="0"/>
              </a:rPr>
              <a:t>Pathways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26" name="Rounded Rectangle 25"/>
          <p:cNvSpPr/>
          <p:nvPr/>
        </p:nvSpPr>
        <p:spPr>
          <a:xfrm>
            <a:off x="6727766" y="3667852"/>
            <a:ext cx="1375956" cy="1492752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Gill Sans MT" panose="020B0502020104020203" pitchFamily="34" charset="0"/>
              </a:rPr>
              <a:t>Subject Specific</a:t>
            </a:r>
          </a:p>
          <a:p>
            <a:pPr algn="ctr"/>
            <a:r>
              <a:rPr lang="en-GB" sz="800" dirty="0">
                <a:latin typeface="Gill Sans MT" panose="020B0502020104020203" pitchFamily="34" charset="0"/>
              </a:rPr>
              <a:t>English </a:t>
            </a:r>
            <a:endParaRPr lang="en-GB" sz="800" dirty="0" smtClean="0">
              <a:latin typeface="Gill Sans MT" panose="020B0502020104020203" pitchFamily="34" charset="0"/>
            </a:endParaRPr>
          </a:p>
          <a:p>
            <a:pPr algn="ctr"/>
            <a:r>
              <a:rPr lang="en-GB" sz="800" dirty="0" smtClean="0">
                <a:latin typeface="Gill Sans MT" panose="020B0502020104020203" pitchFamily="34" charset="0"/>
              </a:rPr>
              <a:t>Maths</a:t>
            </a:r>
            <a:endParaRPr lang="en-GB" sz="800" dirty="0">
              <a:latin typeface="Gill Sans MT" panose="020B0502020104020203" pitchFamily="34" charset="0"/>
            </a:endParaRPr>
          </a:p>
          <a:p>
            <a:pPr algn="ctr"/>
            <a:r>
              <a:rPr lang="en-GB" sz="800" b="1" dirty="0">
                <a:latin typeface="Gill Sans MT" panose="020B0502020104020203" pitchFamily="34" charset="0"/>
              </a:rPr>
              <a:t>PSHE / RSE </a:t>
            </a:r>
          </a:p>
          <a:p>
            <a:pPr algn="ctr"/>
            <a:r>
              <a:rPr lang="en-GB" sz="800" dirty="0" smtClean="0">
                <a:latin typeface="Gill Sans MT" panose="020B0502020104020203" pitchFamily="34" charset="0"/>
              </a:rPr>
              <a:t>Science </a:t>
            </a:r>
            <a:endParaRPr lang="en-GB" sz="800" dirty="0">
              <a:latin typeface="Gill Sans MT" panose="020B0502020104020203" pitchFamily="34" charset="0"/>
            </a:endParaRPr>
          </a:p>
          <a:p>
            <a:pPr algn="ctr"/>
            <a:r>
              <a:rPr lang="en-GB" sz="800" dirty="0">
                <a:latin typeface="Gill Sans MT" panose="020B0502020104020203" pitchFamily="34" charset="0"/>
              </a:rPr>
              <a:t>Computing </a:t>
            </a:r>
          </a:p>
          <a:p>
            <a:pPr algn="ctr"/>
            <a:r>
              <a:rPr lang="en-GB" sz="800" dirty="0">
                <a:latin typeface="Gill Sans MT" panose="020B0502020104020203" pitchFamily="34" charset="0"/>
              </a:rPr>
              <a:t>Humanities </a:t>
            </a:r>
          </a:p>
          <a:p>
            <a:pPr algn="ctr"/>
            <a:r>
              <a:rPr lang="en-GB" sz="800" dirty="0">
                <a:latin typeface="Gill Sans MT" panose="020B0502020104020203" pitchFamily="34" charset="0"/>
              </a:rPr>
              <a:t>Food Technology </a:t>
            </a:r>
          </a:p>
          <a:p>
            <a:pPr algn="ctr"/>
            <a:r>
              <a:rPr lang="en-GB" sz="800" dirty="0">
                <a:latin typeface="Gill Sans MT" panose="020B0502020104020203" pitchFamily="34" charset="0"/>
              </a:rPr>
              <a:t>Art and </a:t>
            </a:r>
            <a:r>
              <a:rPr lang="en-GB" sz="800" dirty="0" smtClean="0">
                <a:latin typeface="Gill Sans MT" panose="020B0502020104020203" pitchFamily="34" charset="0"/>
              </a:rPr>
              <a:t>Drama</a:t>
            </a:r>
          </a:p>
          <a:p>
            <a:pPr algn="ctr"/>
            <a:r>
              <a:rPr lang="en-GB" sz="800" dirty="0" smtClean="0">
                <a:latin typeface="Gill Sans MT" panose="020B0502020104020203" pitchFamily="34" charset="0"/>
              </a:rPr>
              <a:t>PE</a:t>
            </a:r>
          </a:p>
          <a:p>
            <a:pPr algn="ctr"/>
            <a:r>
              <a:rPr lang="en-GB" sz="800" dirty="0" smtClean="0">
                <a:latin typeface="Gill Sans MT" panose="020B0502020104020203" pitchFamily="34" charset="0"/>
              </a:rPr>
              <a:t>Pathways (from </a:t>
            </a:r>
            <a:r>
              <a:rPr lang="en-GB" sz="800" dirty="0" err="1" smtClean="0">
                <a:latin typeface="Gill Sans MT" panose="020B0502020104020203" pitchFamily="34" charset="0"/>
              </a:rPr>
              <a:t>yr</a:t>
            </a:r>
            <a:r>
              <a:rPr lang="en-GB" sz="800" dirty="0" smtClean="0">
                <a:latin typeface="Gill Sans MT" panose="020B0502020104020203" pitchFamily="34" charset="0"/>
              </a:rPr>
              <a:t> 8)</a:t>
            </a:r>
            <a:endParaRPr lang="en-GB" sz="800" dirty="0">
              <a:latin typeface="Gill Sans MT" panose="020B0502020104020203" pitchFamily="34" charset="0"/>
            </a:endParaRPr>
          </a:p>
        </p:txBody>
      </p:sp>
      <p:sp>
        <p:nvSpPr>
          <p:cNvPr id="27" name="Rounded Rectangle 26"/>
          <p:cNvSpPr/>
          <p:nvPr/>
        </p:nvSpPr>
        <p:spPr>
          <a:xfrm>
            <a:off x="6727766" y="5229727"/>
            <a:ext cx="1375956" cy="1582609"/>
          </a:xfrm>
          <a:prstGeom prst="round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Gill Sans MT" panose="020B0502020104020203" pitchFamily="34" charset="0"/>
              </a:rPr>
              <a:t>Thematic </a:t>
            </a:r>
          </a:p>
          <a:p>
            <a:pPr algn="ctr"/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Non Subject Specific Curriculum </a:t>
            </a:r>
            <a:endParaRPr lang="en-GB" sz="9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My Communication 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My Thinking &amp; Problem Solving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My Play and Leisure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My </a:t>
            </a:r>
            <a:r>
              <a:rPr lang="en-GB" sz="900" dirty="0" smtClean="0">
                <a:latin typeface="Gill Sans MT" panose="020B0502020104020203" pitchFamily="34" charset="0"/>
              </a:rPr>
              <a:t>Independence</a:t>
            </a:r>
          </a:p>
          <a:p>
            <a:pPr algn="ctr"/>
            <a:r>
              <a:rPr lang="en-GB" sz="900" dirty="0" smtClean="0">
                <a:latin typeface="Gill Sans MT" panose="020B0502020104020203" pitchFamily="34" charset="0"/>
              </a:rPr>
              <a:t>Voyages 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33" name="Rounded Rectangle 32"/>
          <p:cNvSpPr/>
          <p:nvPr/>
        </p:nvSpPr>
        <p:spPr>
          <a:xfrm>
            <a:off x="3713633" y="1684470"/>
            <a:ext cx="2878936" cy="3464294"/>
          </a:xfrm>
          <a:prstGeom prst="roundRect">
            <a:avLst/>
          </a:prstGeom>
          <a:gradFill>
            <a:gsLst>
              <a:gs pos="0">
                <a:srgbClr val="92D050"/>
              </a:gs>
              <a:gs pos="74000">
                <a:schemeClr val="accent1">
                  <a:lumMod val="45000"/>
                  <a:lumOff val="55000"/>
                </a:schemeClr>
              </a:gs>
              <a:gs pos="83000">
                <a:schemeClr val="accent1">
                  <a:lumMod val="45000"/>
                  <a:lumOff val="55000"/>
                </a:schemeClr>
              </a:gs>
              <a:gs pos="100000">
                <a:schemeClr val="accent1">
                  <a:lumMod val="75000"/>
                </a:schemeClr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Curriculum</a:t>
            </a:r>
            <a:endParaRPr lang="en-GB" sz="10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10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1000" dirty="0">
                <a:solidFill>
                  <a:schemeClr val="tx1"/>
                </a:solidFill>
                <a:latin typeface="Gill Sans MT" panose="020B0502020104020203" pitchFamily="34" charset="0"/>
              </a:rPr>
              <a:t>Subject Specific</a:t>
            </a:r>
          </a:p>
          <a:p>
            <a:pPr algn="ctr"/>
            <a:r>
              <a:rPr lang="en-GB" sz="1000" dirty="0">
                <a:latin typeface="Gill Sans MT" panose="020B0502020104020203" pitchFamily="34" charset="0"/>
              </a:rPr>
              <a:t>English </a:t>
            </a:r>
            <a:endParaRPr lang="en-GB" sz="1000" dirty="0" smtClean="0">
              <a:latin typeface="Gill Sans MT" panose="020B0502020104020203" pitchFamily="34" charset="0"/>
            </a:endParaRPr>
          </a:p>
          <a:p>
            <a:pPr algn="ctr"/>
            <a:r>
              <a:rPr lang="en-GB" sz="1000" dirty="0" smtClean="0">
                <a:latin typeface="Gill Sans MT" panose="020B0502020104020203" pitchFamily="34" charset="0"/>
              </a:rPr>
              <a:t> Maths</a:t>
            </a:r>
          </a:p>
          <a:p>
            <a:pPr algn="ctr"/>
            <a:r>
              <a:rPr lang="en-GB" sz="1000" dirty="0">
                <a:latin typeface="Gill Sans MT" panose="020B0502020104020203" pitchFamily="34" charset="0"/>
              </a:rPr>
              <a:t>PSHE / RSE</a:t>
            </a:r>
            <a:r>
              <a:rPr lang="en-GB" sz="1000" dirty="0">
                <a:solidFill>
                  <a:schemeClr val="tx1"/>
                </a:solidFill>
                <a:latin typeface="Gill Sans MT" panose="020B0502020104020203" pitchFamily="34" charset="0"/>
              </a:rPr>
              <a:t> </a:t>
            </a:r>
          </a:p>
          <a:p>
            <a:pPr algn="ctr"/>
            <a:r>
              <a:rPr lang="en-GB" sz="1000" dirty="0" smtClean="0">
                <a:latin typeface="Gill Sans MT" panose="020B0502020104020203" pitchFamily="34" charset="0"/>
              </a:rPr>
              <a:t>Science </a:t>
            </a:r>
            <a:endParaRPr lang="en-GB" sz="1000" dirty="0">
              <a:latin typeface="Gill Sans MT" panose="020B0502020104020203" pitchFamily="34" charset="0"/>
            </a:endParaRPr>
          </a:p>
          <a:p>
            <a:pPr algn="ctr"/>
            <a:r>
              <a:rPr lang="en-GB" sz="1000" dirty="0" smtClean="0">
                <a:latin typeface="Gill Sans MT" panose="020B0502020104020203" pitchFamily="34" charset="0"/>
              </a:rPr>
              <a:t>Computing </a:t>
            </a:r>
            <a:endParaRPr lang="en-GB" sz="1000" dirty="0">
              <a:latin typeface="Gill Sans MT" panose="020B0502020104020203" pitchFamily="34" charset="0"/>
            </a:endParaRPr>
          </a:p>
          <a:p>
            <a:pPr algn="ctr"/>
            <a:r>
              <a:rPr lang="en-GB" sz="1000" dirty="0">
                <a:latin typeface="Gill Sans MT" panose="020B0502020104020203" pitchFamily="34" charset="0"/>
              </a:rPr>
              <a:t>Humanities (</a:t>
            </a:r>
            <a:r>
              <a:rPr lang="en-GB" sz="1000" dirty="0" smtClean="0">
                <a:latin typeface="Gill Sans MT" panose="020B0502020104020203" pitchFamily="34" charset="0"/>
              </a:rPr>
              <a:t>History, Geography and RE)</a:t>
            </a:r>
            <a:endParaRPr lang="en-GB" sz="1000" dirty="0">
              <a:latin typeface="Gill Sans MT" panose="020B0502020104020203" pitchFamily="34" charset="0"/>
            </a:endParaRPr>
          </a:p>
          <a:p>
            <a:pPr algn="ctr"/>
            <a:r>
              <a:rPr lang="en-GB" sz="1000" dirty="0" smtClean="0">
                <a:latin typeface="Gill Sans MT" panose="020B0502020104020203" pitchFamily="34" charset="0"/>
              </a:rPr>
              <a:t>Food </a:t>
            </a:r>
            <a:r>
              <a:rPr lang="en-GB" sz="1000" dirty="0">
                <a:latin typeface="Gill Sans MT" panose="020B0502020104020203" pitchFamily="34" charset="0"/>
              </a:rPr>
              <a:t>Technology </a:t>
            </a:r>
          </a:p>
          <a:p>
            <a:pPr algn="ctr"/>
            <a:r>
              <a:rPr lang="en-GB" sz="1000" dirty="0">
                <a:latin typeface="Gill Sans MT" panose="020B0502020104020203" pitchFamily="34" charset="0"/>
              </a:rPr>
              <a:t>Art </a:t>
            </a:r>
            <a:endParaRPr lang="en-GB" sz="1000" dirty="0" smtClean="0">
              <a:latin typeface="Gill Sans MT" panose="020B0502020104020203" pitchFamily="34" charset="0"/>
            </a:endParaRPr>
          </a:p>
          <a:p>
            <a:pPr algn="ctr"/>
            <a:r>
              <a:rPr lang="en-GB" sz="1000" dirty="0" smtClean="0">
                <a:latin typeface="Gill Sans MT" panose="020B0502020104020203" pitchFamily="34" charset="0"/>
              </a:rPr>
              <a:t>Drama</a:t>
            </a:r>
          </a:p>
          <a:p>
            <a:pPr algn="ctr"/>
            <a:r>
              <a:rPr lang="en-GB" sz="1000" dirty="0" smtClean="0">
                <a:latin typeface="Gill Sans MT" panose="020B0502020104020203" pitchFamily="34" charset="0"/>
              </a:rPr>
              <a:t>PE</a:t>
            </a:r>
          </a:p>
          <a:p>
            <a:pPr algn="ctr"/>
            <a:r>
              <a:rPr lang="en-GB" sz="1000" b="1" dirty="0">
                <a:solidFill>
                  <a:schemeClr val="tx1"/>
                </a:solidFill>
                <a:latin typeface="Gill Sans MT" panose="020B0502020104020203" pitchFamily="34" charset="0"/>
              </a:rPr>
              <a:t>PFA EHCP termly outcomes</a:t>
            </a:r>
          </a:p>
          <a:p>
            <a:pPr algn="ctr"/>
            <a:endParaRPr lang="en-GB" sz="1000" dirty="0">
              <a:latin typeface="Gill Sans MT" panose="020B0502020104020203" pitchFamily="34" charset="0"/>
            </a:endParaRPr>
          </a:p>
        </p:txBody>
      </p:sp>
      <p:sp>
        <p:nvSpPr>
          <p:cNvPr id="35" name="Rounded Rectangle 34"/>
          <p:cNvSpPr/>
          <p:nvPr/>
        </p:nvSpPr>
        <p:spPr>
          <a:xfrm>
            <a:off x="3713632" y="5256017"/>
            <a:ext cx="2915257" cy="1582609"/>
          </a:xfrm>
          <a:prstGeom prst="round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  <a:latin typeface="Gill Sans MT" panose="020B0502020104020203" pitchFamily="34" charset="0"/>
              </a:rPr>
              <a:t>Sensory/ adapted curriculum </a:t>
            </a:r>
          </a:p>
          <a:p>
            <a:pPr algn="ctr"/>
            <a:r>
              <a:rPr lang="en-GB" sz="1000" dirty="0">
                <a:latin typeface="Gill Sans MT" panose="020B0502020104020203" pitchFamily="34" charset="0"/>
              </a:rPr>
              <a:t>Communication &amp; Interaction </a:t>
            </a:r>
          </a:p>
          <a:p>
            <a:pPr algn="ctr"/>
            <a:r>
              <a:rPr lang="en-GB" sz="1000" dirty="0">
                <a:latin typeface="Gill Sans MT" panose="020B0502020104020203" pitchFamily="34" charset="0"/>
              </a:rPr>
              <a:t>Attention </a:t>
            </a:r>
          </a:p>
          <a:p>
            <a:pPr algn="ctr"/>
            <a:r>
              <a:rPr lang="en-GB" sz="1000" dirty="0">
                <a:latin typeface="Gill Sans MT" panose="020B0502020104020203" pitchFamily="34" charset="0"/>
              </a:rPr>
              <a:t>Personal Skills and </a:t>
            </a:r>
            <a:r>
              <a:rPr lang="en-GB" sz="1000" dirty="0" smtClean="0">
                <a:latin typeface="Gill Sans MT" panose="020B0502020104020203" pitchFamily="34" charset="0"/>
              </a:rPr>
              <a:t>Independence</a:t>
            </a:r>
          </a:p>
          <a:p>
            <a:pPr algn="ctr"/>
            <a:r>
              <a:rPr lang="en-GB" sz="1000" dirty="0" smtClean="0">
                <a:latin typeface="Gill Sans MT" panose="020B0502020104020203" pitchFamily="34" charset="0"/>
              </a:rPr>
              <a:t>PE</a:t>
            </a:r>
          </a:p>
          <a:p>
            <a:pPr algn="ctr"/>
            <a:r>
              <a:rPr lang="en-GB" sz="1000" b="1" dirty="0">
                <a:solidFill>
                  <a:schemeClr val="bg1"/>
                </a:solidFill>
                <a:latin typeface="Gill Sans MT" panose="020B0502020104020203" pitchFamily="34" charset="0"/>
              </a:rPr>
              <a:t>PFA EHCP termly outcomes</a:t>
            </a:r>
          </a:p>
          <a:p>
            <a:pPr algn="ctr"/>
            <a:endParaRPr lang="en-GB" sz="1000" dirty="0" smtClean="0">
              <a:latin typeface="Gill Sans MT" panose="020B0502020104020203" pitchFamily="34" charset="0"/>
            </a:endParaRPr>
          </a:p>
          <a:p>
            <a:pPr algn="ctr"/>
            <a:endParaRPr lang="en-GB" sz="1000" dirty="0">
              <a:latin typeface="Gill Sans MT" panose="020B0502020104020203" pitchFamily="34" charset="0"/>
            </a:endParaRPr>
          </a:p>
          <a:p>
            <a:pPr algn="ctr"/>
            <a:endParaRPr lang="en-GB" sz="1000" dirty="0">
              <a:latin typeface="Gill Sans MT" panose="020B0502020104020203" pitchFamily="34" charset="0"/>
            </a:endParaRPr>
          </a:p>
        </p:txBody>
      </p:sp>
      <p:sp>
        <p:nvSpPr>
          <p:cNvPr id="42" name="Rounded Rectangle 41"/>
          <p:cNvSpPr/>
          <p:nvPr/>
        </p:nvSpPr>
        <p:spPr>
          <a:xfrm>
            <a:off x="8264707" y="1021553"/>
            <a:ext cx="2825970" cy="504628"/>
          </a:xfrm>
          <a:prstGeom prst="roundRect">
            <a:avLst/>
          </a:prstGeom>
          <a:solidFill>
            <a:srgbClr val="CC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Key Stage </a:t>
            </a:r>
            <a:r>
              <a:rPr lang="en-GB" sz="1200" dirty="0" smtClean="0">
                <a:latin typeface="Gill Sans MT" panose="020B0502020104020203" pitchFamily="34" charset="0"/>
              </a:rPr>
              <a:t>4/5</a:t>
            </a:r>
            <a:endParaRPr lang="en-GB" sz="1200" dirty="0">
              <a:latin typeface="Gill Sans MT" panose="020B0502020104020203" pitchFamily="34" charset="0"/>
            </a:endParaRPr>
          </a:p>
          <a:p>
            <a:pPr algn="ctr"/>
            <a:r>
              <a:rPr lang="en-GB" sz="1200" dirty="0" err="1">
                <a:latin typeface="Gill Sans MT" panose="020B0502020104020203" pitchFamily="34" charset="0"/>
              </a:rPr>
              <a:t>Yr</a:t>
            </a:r>
            <a:r>
              <a:rPr lang="en-GB" sz="1200" dirty="0">
                <a:latin typeface="Gill Sans MT" panose="020B0502020104020203" pitchFamily="34" charset="0"/>
              </a:rPr>
              <a:t> 10 - </a:t>
            </a:r>
            <a:r>
              <a:rPr lang="en-GB" sz="1200" dirty="0" err="1">
                <a:latin typeface="Gill Sans MT" panose="020B0502020104020203" pitchFamily="34" charset="0"/>
              </a:rPr>
              <a:t>Yr</a:t>
            </a:r>
            <a:r>
              <a:rPr lang="en-GB" sz="1200" dirty="0">
                <a:latin typeface="Gill Sans MT" panose="020B0502020104020203" pitchFamily="34" charset="0"/>
              </a:rPr>
              <a:t> </a:t>
            </a:r>
            <a:r>
              <a:rPr lang="en-GB" sz="1200" dirty="0" smtClean="0">
                <a:latin typeface="Gill Sans MT" panose="020B0502020104020203" pitchFamily="34" charset="0"/>
              </a:rPr>
              <a:t>14</a:t>
            </a:r>
            <a:endParaRPr lang="en-GB" sz="1200" dirty="0">
              <a:latin typeface="Gill Sans MT" panose="020B0502020104020203" pitchFamily="34" charset="0"/>
            </a:endParaRPr>
          </a:p>
        </p:txBody>
      </p:sp>
      <p:sp>
        <p:nvSpPr>
          <p:cNvPr id="43" name="Rounded Rectangle 42"/>
          <p:cNvSpPr/>
          <p:nvPr/>
        </p:nvSpPr>
        <p:spPr>
          <a:xfrm>
            <a:off x="6753554" y="1021553"/>
            <a:ext cx="1354889" cy="504628"/>
          </a:xfrm>
          <a:prstGeom prst="roundRect">
            <a:avLst/>
          </a:prstGeom>
          <a:solidFill>
            <a:srgbClr val="CC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Keys Stage </a:t>
            </a:r>
            <a:r>
              <a:rPr lang="en-GB" sz="1200" dirty="0">
                <a:latin typeface="Gill Sans MT" panose="020B0502020104020203" pitchFamily="34" charset="0"/>
              </a:rPr>
              <a:t>3</a:t>
            </a:r>
          </a:p>
          <a:p>
            <a:pPr algn="ctr"/>
            <a:r>
              <a:rPr lang="en-GB" sz="1200" dirty="0" err="1">
                <a:latin typeface="Gill Sans MT" panose="020B0502020104020203" pitchFamily="34" charset="0"/>
              </a:rPr>
              <a:t>Yr</a:t>
            </a:r>
            <a:r>
              <a:rPr lang="en-GB" sz="1200" dirty="0">
                <a:latin typeface="Gill Sans MT" panose="020B0502020104020203" pitchFamily="34" charset="0"/>
              </a:rPr>
              <a:t> 7 – </a:t>
            </a:r>
            <a:r>
              <a:rPr lang="en-GB" sz="1200" dirty="0" err="1">
                <a:latin typeface="Gill Sans MT" panose="020B0502020104020203" pitchFamily="34" charset="0"/>
              </a:rPr>
              <a:t>Yr</a:t>
            </a:r>
            <a:r>
              <a:rPr lang="en-GB" sz="1200" dirty="0">
                <a:latin typeface="Gill Sans MT" panose="020B0502020104020203" pitchFamily="34" charset="0"/>
              </a:rPr>
              <a:t> 9</a:t>
            </a:r>
          </a:p>
        </p:txBody>
      </p:sp>
      <p:sp>
        <p:nvSpPr>
          <p:cNvPr id="44" name="Rounded Rectangle 43"/>
          <p:cNvSpPr/>
          <p:nvPr/>
        </p:nvSpPr>
        <p:spPr>
          <a:xfrm>
            <a:off x="4315326" y="1020132"/>
            <a:ext cx="1354889" cy="504628"/>
          </a:xfrm>
          <a:prstGeom prst="roundRect">
            <a:avLst/>
          </a:prstGeom>
          <a:solidFill>
            <a:srgbClr val="CC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 smtClean="0">
                <a:latin typeface="Gill Sans MT" panose="020B0502020104020203" pitchFamily="34" charset="0"/>
              </a:rPr>
              <a:t>Key stage </a:t>
            </a:r>
            <a:r>
              <a:rPr lang="en-GB" sz="1200" dirty="0">
                <a:latin typeface="Gill Sans MT" panose="020B0502020104020203" pitchFamily="34" charset="0"/>
              </a:rPr>
              <a:t>2</a:t>
            </a:r>
          </a:p>
          <a:p>
            <a:pPr algn="ctr"/>
            <a:r>
              <a:rPr lang="en-GB" sz="1200" dirty="0">
                <a:latin typeface="Gill Sans MT" panose="020B0502020104020203" pitchFamily="34" charset="0"/>
              </a:rPr>
              <a:t>Yr3 – </a:t>
            </a:r>
            <a:r>
              <a:rPr lang="en-GB" sz="1200" dirty="0" err="1">
                <a:latin typeface="Gill Sans MT" panose="020B0502020104020203" pitchFamily="34" charset="0"/>
              </a:rPr>
              <a:t>Yr</a:t>
            </a:r>
            <a:r>
              <a:rPr lang="en-GB" sz="1200" dirty="0">
                <a:latin typeface="Gill Sans MT" panose="020B0502020104020203" pitchFamily="34" charset="0"/>
              </a:rPr>
              <a:t> 6</a:t>
            </a:r>
          </a:p>
        </p:txBody>
      </p:sp>
      <p:sp>
        <p:nvSpPr>
          <p:cNvPr id="46" name="Rounded Rectangle 45"/>
          <p:cNvSpPr/>
          <p:nvPr/>
        </p:nvSpPr>
        <p:spPr>
          <a:xfrm>
            <a:off x="2218728" y="1935705"/>
            <a:ext cx="1375956" cy="1480912"/>
          </a:xfrm>
          <a:prstGeom prst="round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0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48" name="Rounded Rectangle 47"/>
          <p:cNvSpPr/>
          <p:nvPr/>
        </p:nvSpPr>
        <p:spPr>
          <a:xfrm>
            <a:off x="9729005" y="5256017"/>
            <a:ext cx="1375956" cy="1582609"/>
          </a:xfrm>
          <a:prstGeom prst="round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 dirty="0" smtClean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 smtClean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OCR L&amp;LS           Entry </a:t>
            </a:r>
            <a:r>
              <a:rPr lang="en-GB" sz="900" dirty="0">
                <a:solidFill>
                  <a:schemeClr val="tx1"/>
                </a:solidFill>
                <a:latin typeface="Gill Sans MT" panose="020B0502020104020203" pitchFamily="34" charset="0"/>
              </a:rPr>
              <a:t>Level </a:t>
            </a:r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1</a:t>
            </a:r>
          </a:p>
          <a:p>
            <a:pPr algn="ctr"/>
            <a:r>
              <a:rPr lang="en-GB" sz="900" dirty="0" smtClean="0">
                <a:latin typeface="Gill Sans MT" panose="020B0502020104020203" pitchFamily="34" charset="0"/>
              </a:rPr>
              <a:t>Personal </a:t>
            </a:r>
            <a:r>
              <a:rPr lang="en-GB" sz="900" dirty="0">
                <a:latin typeface="Gill Sans MT" panose="020B0502020104020203" pitchFamily="34" charset="0"/>
              </a:rPr>
              <a:t>Progress</a:t>
            </a:r>
          </a:p>
          <a:p>
            <a:pPr algn="ctr"/>
            <a:r>
              <a:rPr lang="en-GB" sz="900" dirty="0" smtClean="0">
                <a:latin typeface="Gill Sans MT" panose="020B0502020104020203" pitchFamily="34" charset="0"/>
              </a:rPr>
              <a:t>Leisure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Voyages</a:t>
            </a:r>
          </a:p>
          <a:p>
            <a:pPr algn="ctr"/>
            <a:endParaRPr lang="en-GB" sz="900" dirty="0">
              <a:latin typeface="Gill Sans MT" panose="020B0502020104020203" pitchFamily="34" charset="0"/>
            </a:endParaRPr>
          </a:p>
          <a:p>
            <a:pPr algn="ctr"/>
            <a:endParaRPr lang="en-GB" sz="900" dirty="0" smtClean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 smtClean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 smtClean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 smtClean="0">
              <a:latin typeface="Gill Sans MT" panose="020B0502020104020203" pitchFamily="34" charset="0"/>
            </a:endParaRPr>
          </a:p>
          <a:p>
            <a:pPr algn="ctr"/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50" name="Rounded Rectangle 49"/>
          <p:cNvSpPr/>
          <p:nvPr/>
        </p:nvSpPr>
        <p:spPr>
          <a:xfrm>
            <a:off x="707985" y="1728501"/>
            <a:ext cx="2346951" cy="1688116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Journey 3</a:t>
            </a:r>
            <a:endParaRPr lang="en-GB" sz="10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Curriculum</a:t>
            </a:r>
            <a:endParaRPr lang="en-GB" sz="9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Sustained attention on adult directed tasks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Self resourcing 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Can ask for help 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Learning to be independent 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Supported to learn abstract concepts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Support for Social learning / language 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Group ratios </a:t>
            </a:r>
            <a:r>
              <a:rPr lang="en-GB" sz="900" dirty="0" smtClean="0">
                <a:latin typeface="Gill Sans MT" panose="020B0502020104020203" pitchFamily="34" charset="0"/>
              </a:rPr>
              <a:t>1:5 </a:t>
            </a:r>
            <a:r>
              <a:rPr lang="en-GB" sz="900" dirty="0">
                <a:latin typeface="Gill Sans MT" panose="020B0502020104020203" pitchFamily="34" charset="0"/>
              </a:rPr>
              <a:t>(</a:t>
            </a:r>
            <a:r>
              <a:rPr lang="en-GB" sz="900" dirty="0" smtClean="0">
                <a:latin typeface="Gill Sans MT" panose="020B0502020104020203" pitchFamily="34" charset="0"/>
              </a:rPr>
              <a:t>Yr3-6</a:t>
            </a:r>
            <a:r>
              <a:rPr lang="en-GB" sz="900" dirty="0">
                <a:latin typeface="Gill Sans MT" panose="020B0502020104020203" pitchFamily="34" charset="0"/>
              </a:rPr>
              <a:t>) 1:6 (</a:t>
            </a:r>
            <a:r>
              <a:rPr lang="en-GB" sz="900" dirty="0" smtClean="0">
                <a:latin typeface="Gill Sans MT" panose="020B0502020104020203" pitchFamily="34" charset="0"/>
              </a:rPr>
              <a:t>Yr7 +)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51" name="Rounded Rectangle 50"/>
          <p:cNvSpPr/>
          <p:nvPr/>
        </p:nvSpPr>
        <p:spPr>
          <a:xfrm>
            <a:off x="701601" y="3572318"/>
            <a:ext cx="2359718" cy="1588286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Journey 2</a:t>
            </a:r>
            <a:endParaRPr lang="en-GB" sz="10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Curriculum </a:t>
            </a:r>
            <a:endParaRPr lang="en-GB" sz="9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Brief attention if adult directed tasks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Needs support for independent tasks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Developing personal care skills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1:1 teaching may be needed for abstract concepts 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Additional needs 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More overt sensory requirements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Group ratio </a:t>
            </a:r>
            <a:r>
              <a:rPr lang="en-GB" sz="900" dirty="0" smtClean="0">
                <a:latin typeface="Gill Sans MT" panose="020B0502020104020203" pitchFamily="34" charset="0"/>
              </a:rPr>
              <a:t>1:4 </a:t>
            </a:r>
            <a:r>
              <a:rPr lang="en-GB" sz="900" dirty="0">
                <a:latin typeface="Gill Sans MT" panose="020B0502020104020203" pitchFamily="34" charset="0"/>
              </a:rPr>
              <a:t>(</a:t>
            </a:r>
            <a:r>
              <a:rPr lang="en-GB" sz="900" dirty="0" smtClean="0">
                <a:latin typeface="Gill Sans MT" panose="020B0502020104020203" pitchFamily="34" charset="0"/>
              </a:rPr>
              <a:t>Yr3-6</a:t>
            </a:r>
            <a:r>
              <a:rPr lang="en-GB" sz="900" dirty="0">
                <a:latin typeface="Gill Sans MT" panose="020B0502020104020203" pitchFamily="34" charset="0"/>
              </a:rPr>
              <a:t>) </a:t>
            </a:r>
            <a:r>
              <a:rPr lang="en-GB" sz="900" dirty="0" smtClean="0">
                <a:latin typeface="Gill Sans MT" panose="020B0502020104020203" pitchFamily="34" charset="0"/>
              </a:rPr>
              <a:t>1:5 </a:t>
            </a:r>
            <a:r>
              <a:rPr lang="en-GB" sz="900" dirty="0">
                <a:latin typeface="Gill Sans MT" panose="020B0502020104020203" pitchFamily="34" charset="0"/>
              </a:rPr>
              <a:t>(</a:t>
            </a:r>
            <a:r>
              <a:rPr lang="en-GB" sz="900" dirty="0" smtClean="0">
                <a:latin typeface="Gill Sans MT" panose="020B0502020104020203" pitchFamily="34" charset="0"/>
              </a:rPr>
              <a:t>Yr7 +)</a:t>
            </a:r>
            <a:endParaRPr lang="en-GB" sz="900" dirty="0">
              <a:latin typeface="Gill Sans MT" panose="020B0502020104020203" pitchFamily="34" charset="0"/>
            </a:endParaRPr>
          </a:p>
        </p:txBody>
      </p:sp>
      <p:sp>
        <p:nvSpPr>
          <p:cNvPr id="52" name="Rounded Rectangle 51"/>
          <p:cNvSpPr/>
          <p:nvPr/>
        </p:nvSpPr>
        <p:spPr>
          <a:xfrm>
            <a:off x="695218" y="5256015"/>
            <a:ext cx="2359718" cy="1582609"/>
          </a:xfrm>
          <a:prstGeom prst="roundRect">
            <a:avLst/>
          </a:prstGeom>
          <a:solidFill>
            <a:srgbClr val="FF993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smtClean="0">
                <a:solidFill>
                  <a:schemeClr val="tx1"/>
                </a:solidFill>
                <a:latin typeface="Gill Sans MT" panose="020B0502020104020203" pitchFamily="34" charset="0"/>
              </a:rPr>
              <a:t>Journey </a:t>
            </a:r>
            <a:r>
              <a:rPr lang="en-GB" sz="1000" smtClean="0">
                <a:solidFill>
                  <a:schemeClr val="tx1"/>
                </a:solidFill>
                <a:latin typeface="Gill Sans MT" panose="020B0502020104020203" pitchFamily="34" charset="0"/>
              </a:rPr>
              <a:t>1/Voyages</a:t>
            </a:r>
            <a:endParaRPr lang="en-GB" sz="10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Non Subject Specific Curriculum</a:t>
            </a:r>
            <a:endParaRPr lang="en-GB" sz="9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Self directed Overtly vulnerable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Early level of language concepts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High levels of direction and support needed for: 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Communication / Social understanding / 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Engagement / Safety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Personal Care</a:t>
            </a:r>
          </a:p>
          <a:p>
            <a:pPr algn="ctr"/>
            <a:r>
              <a:rPr lang="en-GB" sz="900" dirty="0">
                <a:latin typeface="Gill Sans MT" panose="020B0502020104020203" pitchFamily="34" charset="0"/>
              </a:rPr>
              <a:t>Group size </a:t>
            </a:r>
            <a:r>
              <a:rPr lang="en-GB" sz="900" dirty="0" smtClean="0">
                <a:latin typeface="Gill Sans MT" panose="020B0502020104020203" pitchFamily="34" charset="0"/>
              </a:rPr>
              <a:t>1:3 </a:t>
            </a:r>
            <a:r>
              <a:rPr lang="en-GB" sz="900" dirty="0">
                <a:latin typeface="Gill Sans MT" panose="020B0502020104020203" pitchFamily="34" charset="0"/>
              </a:rPr>
              <a:t>or 1:2</a:t>
            </a:r>
          </a:p>
        </p:txBody>
      </p:sp>
      <p:sp>
        <p:nvSpPr>
          <p:cNvPr id="53" name="Rounded Rectangle 52"/>
          <p:cNvSpPr/>
          <p:nvPr/>
        </p:nvSpPr>
        <p:spPr>
          <a:xfrm>
            <a:off x="863087" y="1020132"/>
            <a:ext cx="2249405" cy="504628"/>
          </a:xfrm>
          <a:prstGeom prst="roundRect">
            <a:avLst/>
          </a:prstGeom>
          <a:solidFill>
            <a:srgbClr val="CC99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dirty="0">
                <a:latin typeface="Gill Sans MT" panose="020B0502020104020203" pitchFamily="34" charset="0"/>
              </a:rPr>
              <a:t>Pupil Profile</a:t>
            </a:r>
          </a:p>
        </p:txBody>
      </p:sp>
      <p:sp>
        <p:nvSpPr>
          <p:cNvPr id="37" name="Rounded Rectangle 32">
            <a:extLst>
              <a:ext uri="{FF2B5EF4-FFF2-40B4-BE49-F238E27FC236}">
                <a16:creationId xmlns="" xmlns:a16="http://schemas.microsoft.com/office/drawing/2014/main" id="{ED0CC076-14CE-47D3-919F-6A90D874861F}"/>
              </a:ext>
            </a:extLst>
          </p:cNvPr>
          <p:cNvSpPr/>
          <p:nvPr/>
        </p:nvSpPr>
        <p:spPr>
          <a:xfrm>
            <a:off x="6727766" y="1684470"/>
            <a:ext cx="4362911" cy="339350"/>
          </a:xfrm>
          <a:prstGeom prst="roundRect">
            <a:avLst/>
          </a:prstGeom>
          <a:gradFill>
            <a:gsLst>
              <a:gs pos="0">
                <a:srgbClr val="00B050"/>
              </a:gs>
              <a:gs pos="100000">
                <a:srgbClr val="92D050"/>
              </a:gs>
            </a:gsLst>
            <a:lin ang="5400000" scaled="1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000" dirty="0">
                <a:solidFill>
                  <a:schemeClr val="tx1"/>
                </a:solidFill>
                <a:latin typeface="Gill Sans MT" panose="020B0502020104020203" pitchFamily="34" charset="0"/>
              </a:rPr>
              <a:t>Additional Needs </a:t>
            </a:r>
            <a:endParaRPr lang="en-GB" sz="1000" dirty="0" smtClean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1000" dirty="0" smtClean="0">
                <a:solidFill>
                  <a:schemeClr val="bg1"/>
                </a:solidFill>
                <a:latin typeface="Gill Sans MT" panose="020B0502020104020203" pitchFamily="34" charset="0"/>
              </a:rPr>
              <a:t>Personalised </a:t>
            </a:r>
            <a:r>
              <a:rPr lang="en-GB" sz="1000" dirty="0">
                <a:solidFill>
                  <a:schemeClr val="bg1"/>
                </a:solidFill>
                <a:latin typeface="Gill Sans MT" panose="020B0502020104020203" pitchFamily="34" charset="0"/>
              </a:rPr>
              <a:t>Learning timetables </a:t>
            </a:r>
            <a:r>
              <a:rPr lang="en-GB" sz="1000" dirty="0" err="1">
                <a:solidFill>
                  <a:schemeClr val="bg1"/>
                </a:solidFill>
                <a:latin typeface="Gill Sans MT" panose="020B0502020104020203" pitchFamily="34" charset="0"/>
              </a:rPr>
              <a:t>eg</a:t>
            </a:r>
            <a:r>
              <a:rPr lang="en-GB" sz="1000" dirty="0">
                <a:solidFill>
                  <a:schemeClr val="bg1"/>
                </a:solidFill>
                <a:latin typeface="Gill Sans MT" panose="020B0502020104020203" pitchFamily="34" charset="0"/>
              </a:rPr>
              <a:t> vocational pathways</a:t>
            </a:r>
          </a:p>
        </p:txBody>
      </p:sp>
      <p:sp>
        <p:nvSpPr>
          <p:cNvPr id="30" name="Rounded Rectangle 29"/>
          <p:cNvSpPr/>
          <p:nvPr/>
        </p:nvSpPr>
        <p:spPr>
          <a:xfrm>
            <a:off x="9785400" y="2091406"/>
            <a:ext cx="1375956" cy="1480912"/>
          </a:xfrm>
          <a:prstGeom prst="roundRect">
            <a:avLst/>
          </a:prstGeom>
          <a:solidFill>
            <a:srgbClr val="92D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900" dirty="0" smtClean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 smtClean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 smtClean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Entry </a:t>
            </a:r>
            <a:r>
              <a:rPr lang="en-GB" sz="900" dirty="0">
                <a:solidFill>
                  <a:schemeClr val="tx1"/>
                </a:solidFill>
                <a:latin typeface="Gill Sans MT" panose="020B0502020104020203" pitchFamily="34" charset="0"/>
              </a:rPr>
              <a:t>Level 3 +</a:t>
            </a:r>
          </a:p>
          <a:p>
            <a:pPr algn="ctr"/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English/Maths</a:t>
            </a:r>
          </a:p>
          <a:p>
            <a:pPr algn="ctr"/>
            <a:endParaRPr lang="en-GB" sz="900" dirty="0" smtClean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900" b="1" dirty="0" smtClean="0">
                <a:solidFill>
                  <a:schemeClr val="bg1"/>
                </a:solidFill>
                <a:latin typeface="Gill Sans MT" panose="020B0502020104020203" pitchFamily="34" charset="0"/>
              </a:rPr>
              <a:t>PSHE/RSE</a:t>
            </a:r>
          </a:p>
          <a:p>
            <a:pPr algn="ctr"/>
            <a:endParaRPr lang="en-GB" sz="900" dirty="0" smtClean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900" dirty="0" smtClean="0">
                <a:solidFill>
                  <a:schemeClr val="bg1"/>
                </a:solidFill>
                <a:latin typeface="Gill Sans MT" panose="020B0502020104020203" pitchFamily="34" charset="0"/>
              </a:rPr>
              <a:t>Students will </a:t>
            </a:r>
            <a:r>
              <a:rPr lang="en-GB" sz="900" dirty="0">
                <a:solidFill>
                  <a:schemeClr val="bg1"/>
                </a:solidFill>
                <a:latin typeface="Gill Sans MT" panose="020B0502020104020203" pitchFamily="34" charset="0"/>
              </a:rPr>
              <a:t>have transitioned to local college / specialist </a:t>
            </a:r>
            <a:r>
              <a:rPr lang="en-GB" sz="900" dirty="0" smtClean="0">
                <a:solidFill>
                  <a:schemeClr val="bg1"/>
                </a:solidFill>
                <a:latin typeface="Gill Sans MT" panose="020B0502020104020203" pitchFamily="34" charset="0"/>
              </a:rPr>
              <a:t>college</a:t>
            </a:r>
            <a:endParaRPr lang="en-GB" sz="900" dirty="0" smtClean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 smtClean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 smtClean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 smtClean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 smtClean="0">
              <a:solidFill>
                <a:schemeClr val="tx1"/>
              </a:solidFill>
              <a:latin typeface="Gill Sans MT" panose="020B0502020104020203" pitchFamily="34" charset="0"/>
            </a:endParaRPr>
          </a:p>
          <a:p>
            <a:pPr algn="ctr"/>
            <a:endParaRPr lang="en-GB" sz="900" dirty="0">
              <a:solidFill>
                <a:schemeClr val="tx1"/>
              </a:solidFill>
              <a:latin typeface="Gill Sans MT" panose="020B0502020104020203" pitchFamily="34" charset="0"/>
            </a:endParaRPr>
          </a:p>
        </p:txBody>
      </p:sp>
      <p:sp>
        <p:nvSpPr>
          <p:cNvPr id="28" name="Rounded Rectangle 27"/>
          <p:cNvSpPr/>
          <p:nvPr/>
        </p:nvSpPr>
        <p:spPr>
          <a:xfrm>
            <a:off x="9714721" y="3667850"/>
            <a:ext cx="1375956" cy="1561877"/>
          </a:xfrm>
          <a:prstGeom prst="round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900" dirty="0">
                <a:solidFill>
                  <a:schemeClr val="tx1"/>
                </a:solidFill>
                <a:latin typeface="Gill Sans MT" panose="020B0502020104020203" pitchFamily="34" charset="0"/>
              </a:rPr>
              <a:t>Entry Level </a:t>
            </a:r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1/2</a:t>
            </a:r>
          </a:p>
          <a:p>
            <a:pPr algn="ctr"/>
            <a:r>
              <a:rPr lang="en-GB" sz="900" dirty="0">
                <a:solidFill>
                  <a:schemeClr val="tx1"/>
                </a:solidFill>
                <a:latin typeface="Gill Sans MT" panose="020B0502020104020203" pitchFamily="34" charset="0"/>
              </a:rPr>
              <a:t>OCR L&amp;SLS </a:t>
            </a:r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        Entry </a:t>
            </a:r>
            <a:r>
              <a:rPr lang="en-GB" sz="900" dirty="0">
                <a:solidFill>
                  <a:schemeClr val="tx1"/>
                </a:solidFill>
                <a:latin typeface="Gill Sans MT" panose="020B0502020104020203" pitchFamily="34" charset="0"/>
              </a:rPr>
              <a:t>Level 2/3</a:t>
            </a:r>
          </a:p>
          <a:p>
            <a:pPr algn="ctr"/>
            <a:r>
              <a:rPr lang="en-GB" sz="900" dirty="0">
                <a:solidFill>
                  <a:schemeClr val="tx1"/>
                </a:solidFill>
                <a:latin typeface="Gill Sans MT" panose="020B0502020104020203" pitchFamily="34" charset="0"/>
              </a:rPr>
              <a:t>Subject </a:t>
            </a:r>
            <a:r>
              <a:rPr lang="en-GB" sz="900" dirty="0" smtClean="0">
                <a:solidFill>
                  <a:schemeClr val="tx1"/>
                </a:solidFill>
                <a:latin typeface="Gill Sans MT" panose="020B0502020104020203" pitchFamily="34" charset="0"/>
              </a:rPr>
              <a:t>Specific</a:t>
            </a:r>
            <a:endParaRPr lang="en-GB" sz="900" dirty="0" smtClean="0">
              <a:solidFill>
                <a:prstClr val="white"/>
              </a:solidFill>
              <a:latin typeface="Gill Sans MT" panose="020B0502020104020203" pitchFamily="34" charset="0"/>
            </a:endParaRPr>
          </a:p>
          <a:p>
            <a:pPr algn="ctr"/>
            <a:r>
              <a:rPr lang="en-GB" sz="900" b="1" dirty="0">
                <a:latin typeface="Gill Sans MT" panose="020B0502020104020203" pitchFamily="34" charset="0"/>
              </a:rPr>
              <a:t>PSHE / </a:t>
            </a:r>
            <a:r>
              <a:rPr lang="en-GB" sz="900" b="1" dirty="0" smtClean="0">
                <a:latin typeface="Gill Sans MT" panose="020B0502020104020203" pitchFamily="34" charset="0"/>
              </a:rPr>
              <a:t>RSE</a:t>
            </a:r>
          </a:p>
          <a:p>
            <a:pPr algn="ctr"/>
            <a:r>
              <a:rPr lang="en-GB" sz="900" b="1" dirty="0" smtClean="0">
                <a:latin typeface="Gill Sans MT" panose="020B0502020104020203" pitchFamily="34" charset="0"/>
              </a:rPr>
              <a:t>PE</a:t>
            </a:r>
          </a:p>
          <a:p>
            <a:pPr algn="ctr"/>
            <a:r>
              <a:rPr lang="en-GB" sz="900" dirty="0" smtClean="0">
                <a:latin typeface="Gill Sans MT" panose="020B0502020104020203" pitchFamily="34" charset="0"/>
              </a:rPr>
              <a:t>Pathways</a:t>
            </a:r>
            <a:endParaRPr lang="en-GB" sz="900" dirty="0">
              <a:latin typeface="Gill Sans MT" panose="020B0502020104020203" pitchFamily="34" charset="0"/>
            </a:endParaRPr>
          </a:p>
          <a:p>
            <a:pPr lvl="0" algn="ctr"/>
            <a:r>
              <a:rPr lang="en-GB" sz="900" dirty="0" smtClean="0">
                <a:solidFill>
                  <a:prstClr val="white"/>
                </a:solidFill>
                <a:latin typeface="Gill Sans MT" panose="020B0502020104020203" pitchFamily="34" charset="0"/>
              </a:rPr>
              <a:t>Personal Development </a:t>
            </a:r>
            <a:r>
              <a:rPr lang="en-GB" sz="900" dirty="0">
                <a:solidFill>
                  <a:prstClr val="white"/>
                </a:solidFill>
                <a:latin typeface="Gill Sans MT" panose="020B0502020104020203" pitchFamily="34" charset="0"/>
              </a:rPr>
              <a:t>Skills</a:t>
            </a:r>
          </a:p>
          <a:p>
            <a:pPr lvl="0" algn="ctr"/>
            <a:r>
              <a:rPr lang="en-GB" sz="900" dirty="0">
                <a:solidFill>
                  <a:prstClr val="white"/>
                </a:solidFill>
                <a:latin typeface="Gill Sans MT" panose="020B0502020104020203" pitchFamily="34" charset="0"/>
              </a:rPr>
              <a:t>Employability</a:t>
            </a:r>
          </a:p>
          <a:p>
            <a:pPr lvl="0" algn="ctr"/>
            <a:r>
              <a:rPr lang="en-GB" sz="900" dirty="0" smtClean="0">
                <a:solidFill>
                  <a:prstClr val="white"/>
                </a:solidFill>
                <a:latin typeface="Gill Sans MT" panose="020B0502020104020203" pitchFamily="34" charset="0"/>
              </a:rPr>
              <a:t>Leisure</a:t>
            </a:r>
            <a:endParaRPr lang="en-GB" sz="900" dirty="0">
              <a:solidFill>
                <a:prstClr val="white"/>
              </a:solidFill>
              <a:latin typeface="Gill Sans MT" panose="020B0502020104020203" pitchFamily="34" charset="0"/>
            </a:endParaRPr>
          </a:p>
        </p:txBody>
      </p:sp>
      <p:sp>
        <p:nvSpPr>
          <p:cNvPr id="2" name="Right Arrow 1"/>
          <p:cNvSpPr/>
          <p:nvPr/>
        </p:nvSpPr>
        <p:spPr>
          <a:xfrm>
            <a:off x="9601200" y="2676161"/>
            <a:ext cx="206829" cy="175896"/>
          </a:xfrm>
          <a:prstGeom prst="rightArrow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65494" y="4227154"/>
            <a:ext cx="212090" cy="2006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66926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325</TotalTime>
  <Words>358</Words>
  <Application>Microsoft Office PowerPoint</Application>
  <PresentationFormat>Widescreen</PresentationFormat>
  <Paragraphs>152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Gill Sans MT</vt:lpstr>
      <vt:lpstr>Office Theme</vt:lpstr>
      <vt:lpstr>PowerPoint Presentation</vt:lpstr>
    </vt:vector>
  </TitlesOfParts>
  <Company>Uffculme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 Stubbs</dc:creator>
  <cp:lastModifiedBy>Russell Davey</cp:lastModifiedBy>
  <cp:revision>32</cp:revision>
  <cp:lastPrinted>2019-09-16T14:18:33Z</cp:lastPrinted>
  <dcterms:created xsi:type="dcterms:W3CDTF">2019-06-11T08:11:16Z</dcterms:created>
  <dcterms:modified xsi:type="dcterms:W3CDTF">2023-05-05T12:29:24Z</dcterms:modified>
</cp:coreProperties>
</file>